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308" r:id="rId5"/>
    <p:sldId id="260" r:id="rId6"/>
    <p:sldId id="264" r:id="rId7"/>
    <p:sldId id="267" r:id="rId8"/>
    <p:sldId id="309" r:id="rId9"/>
    <p:sldId id="265" r:id="rId10"/>
    <p:sldId id="261" r:id="rId11"/>
    <p:sldId id="262" r:id="rId12"/>
    <p:sldId id="311" r:id="rId13"/>
    <p:sldId id="275" r:id="rId14"/>
    <p:sldId id="276" r:id="rId15"/>
    <p:sldId id="277" r:id="rId16"/>
    <p:sldId id="320" r:id="rId17"/>
    <p:sldId id="316" r:id="rId18"/>
    <p:sldId id="313" r:id="rId19"/>
    <p:sldId id="314" r:id="rId20"/>
    <p:sldId id="315" r:id="rId21"/>
    <p:sldId id="318" r:id="rId22"/>
    <p:sldId id="319" r:id="rId23"/>
    <p:sldId id="312" r:id="rId24"/>
    <p:sldId id="317" r:id="rId25"/>
    <p:sldId id="300" r:id="rId26"/>
    <p:sldId id="301" r:id="rId27"/>
    <p:sldId id="303" r:id="rId28"/>
    <p:sldId id="304" r:id="rId29"/>
    <p:sldId id="323" r:id="rId30"/>
    <p:sldId id="305"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4841" autoAdjust="0"/>
  </p:normalViewPr>
  <p:slideViewPr>
    <p:cSldViewPr snapToGrid="0">
      <p:cViewPr varScale="1">
        <p:scale>
          <a:sx n="86" d="100"/>
          <a:sy n="86"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B5D16-1469-46E0-A796-AF6ABA4FF6FB}"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6C599-BA00-4F0D-BACE-5202EE6CD8B2}" type="slidenum">
              <a:rPr lang="en-US" smtClean="0"/>
              <a:t>‹#›</a:t>
            </a:fld>
            <a:endParaRPr lang="en-US"/>
          </a:p>
        </p:txBody>
      </p:sp>
    </p:spTree>
    <p:extLst>
      <p:ext uri="{BB962C8B-B14F-4D97-AF65-F5344CB8AC3E}">
        <p14:creationId xmlns:p14="http://schemas.microsoft.com/office/powerpoint/2010/main" val="76718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6C599-BA00-4F0D-BACE-5202EE6CD8B2}" type="slidenum">
              <a:rPr lang="en-US" smtClean="0"/>
              <a:t>6</a:t>
            </a:fld>
            <a:endParaRPr lang="en-US"/>
          </a:p>
        </p:txBody>
      </p:sp>
    </p:spTree>
    <p:extLst>
      <p:ext uri="{BB962C8B-B14F-4D97-AF65-F5344CB8AC3E}">
        <p14:creationId xmlns:p14="http://schemas.microsoft.com/office/powerpoint/2010/main" val="38768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Equitable: and IEP is not a contact so remedy it is flexible/ not set in stone, no damages, not punishment for district</a:t>
            </a:r>
          </a:p>
          <a:p>
            <a:r>
              <a:rPr lang="en-US" dirty="0"/>
              <a:t>What are we looking for: where </a:t>
            </a:r>
            <a:r>
              <a:rPr lang="en-US" dirty="0" err="1"/>
              <a:t>iep</a:t>
            </a:r>
            <a:r>
              <a:rPr lang="en-US" dirty="0"/>
              <a:t> services not provided? If so as a result of the lack of service did the student not make expected progress?</a:t>
            </a:r>
          </a:p>
          <a:p>
            <a:r>
              <a:rPr lang="en-US" dirty="0"/>
              <a:t>Although comp ed can be given as $ to parent for private service (tutoring) it is not DAMAGES it is an educational service</a:t>
            </a:r>
          </a:p>
        </p:txBody>
      </p:sp>
      <p:sp>
        <p:nvSpPr>
          <p:cNvPr id="4" name="Slide Number Placeholder 3"/>
          <p:cNvSpPr>
            <a:spLocks noGrp="1"/>
          </p:cNvSpPr>
          <p:nvPr>
            <p:ph type="sldNum" sz="quarter" idx="5"/>
          </p:nvPr>
        </p:nvSpPr>
        <p:spPr/>
        <p:txBody>
          <a:bodyPr/>
          <a:lstStyle/>
          <a:p>
            <a:fld id="{ADC6C599-BA00-4F0D-BACE-5202EE6CD8B2}" type="slidenum">
              <a:rPr lang="en-US" smtClean="0"/>
              <a:t>10</a:t>
            </a:fld>
            <a:endParaRPr lang="en-US"/>
          </a:p>
        </p:txBody>
      </p:sp>
    </p:spTree>
    <p:extLst>
      <p:ext uri="{BB962C8B-B14F-4D97-AF65-F5344CB8AC3E}">
        <p14:creationId xmlns:p14="http://schemas.microsoft.com/office/powerpoint/2010/main" val="224195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a:t>
            </a:r>
          </a:p>
          <a:p>
            <a:r>
              <a:rPr lang="en-US" dirty="0"/>
              <a:t>Easier to </a:t>
            </a:r>
            <a:r>
              <a:rPr lang="en-US" dirty="0" err="1"/>
              <a:t>calculatr</a:t>
            </a:r>
            <a:r>
              <a:rPr lang="en-US" dirty="0"/>
              <a:t> for smaller amounts of related services</a:t>
            </a:r>
          </a:p>
          <a:p>
            <a:endParaRPr lang="en-US" dirty="0"/>
          </a:p>
        </p:txBody>
      </p:sp>
      <p:sp>
        <p:nvSpPr>
          <p:cNvPr id="4" name="Slide Number Placeholder 3"/>
          <p:cNvSpPr>
            <a:spLocks noGrp="1"/>
          </p:cNvSpPr>
          <p:nvPr>
            <p:ph type="sldNum" sz="quarter" idx="5"/>
          </p:nvPr>
        </p:nvSpPr>
        <p:spPr/>
        <p:txBody>
          <a:bodyPr/>
          <a:lstStyle/>
          <a:p>
            <a:fld id="{ADC6C599-BA00-4F0D-BACE-5202EE6CD8B2}" type="slidenum">
              <a:rPr lang="en-US" smtClean="0"/>
              <a:t>18</a:t>
            </a:fld>
            <a:endParaRPr lang="en-US"/>
          </a:p>
        </p:txBody>
      </p:sp>
    </p:spTree>
    <p:extLst>
      <p:ext uri="{BB962C8B-B14F-4D97-AF65-F5344CB8AC3E}">
        <p14:creationId xmlns:p14="http://schemas.microsoft.com/office/powerpoint/2010/main" val="340220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fact specific assessment</a:t>
            </a:r>
          </a:p>
          <a:p>
            <a:r>
              <a:rPr lang="en-US" dirty="0"/>
              <a:t>Can achieve more or less than in quantitative 1:1 method</a:t>
            </a:r>
          </a:p>
          <a:p>
            <a:r>
              <a:rPr lang="en-US" dirty="0"/>
              <a:t>Heavier burden on parent/student/advocate to say why more/less</a:t>
            </a:r>
          </a:p>
        </p:txBody>
      </p:sp>
      <p:sp>
        <p:nvSpPr>
          <p:cNvPr id="4" name="Slide Number Placeholder 3"/>
          <p:cNvSpPr>
            <a:spLocks noGrp="1"/>
          </p:cNvSpPr>
          <p:nvPr>
            <p:ph type="sldNum" sz="quarter" idx="5"/>
          </p:nvPr>
        </p:nvSpPr>
        <p:spPr/>
        <p:txBody>
          <a:bodyPr/>
          <a:lstStyle/>
          <a:p>
            <a:fld id="{ADC6C599-BA00-4F0D-BACE-5202EE6CD8B2}" type="slidenum">
              <a:rPr lang="en-US" smtClean="0"/>
              <a:t>19</a:t>
            </a:fld>
            <a:endParaRPr lang="en-US"/>
          </a:p>
        </p:txBody>
      </p:sp>
    </p:spTree>
    <p:extLst>
      <p:ext uri="{BB962C8B-B14F-4D97-AF65-F5344CB8AC3E}">
        <p14:creationId xmlns:p14="http://schemas.microsoft.com/office/powerpoint/2010/main" val="379548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Nuances: age of majority or graduation does not mean you are no longer entitled to comp ed.</a:t>
            </a:r>
          </a:p>
        </p:txBody>
      </p:sp>
      <p:sp>
        <p:nvSpPr>
          <p:cNvPr id="4" name="Slide Number Placeholder 3"/>
          <p:cNvSpPr>
            <a:spLocks noGrp="1"/>
          </p:cNvSpPr>
          <p:nvPr>
            <p:ph type="sldNum" sz="quarter" idx="5"/>
          </p:nvPr>
        </p:nvSpPr>
        <p:spPr/>
        <p:txBody>
          <a:bodyPr/>
          <a:lstStyle/>
          <a:p>
            <a:fld id="{ADC6C599-BA00-4F0D-BACE-5202EE6CD8B2}" type="slidenum">
              <a:rPr lang="en-US" smtClean="0"/>
              <a:t>24</a:t>
            </a:fld>
            <a:endParaRPr lang="en-US"/>
          </a:p>
        </p:txBody>
      </p:sp>
    </p:spTree>
    <p:extLst>
      <p:ext uri="{BB962C8B-B14F-4D97-AF65-F5344CB8AC3E}">
        <p14:creationId xmlns:p14="http://schemas.microsoft.com/office/powerpoint/2010/main" val="148673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data to support change. </a:t>
            </a:r>
          </a:p>
          <a:p>
            <a:r>
              <a:rPr lang="en-US" dirty="0"/>
              <a:t>Ideally would have kept same services and gathered data to meet back up and discuss reduction of services.</a:t>
            </a:r>
          </a:p>
          <a:p>
            <a:r>
              <a:rPr lang="en-US" dirty="0"/>
              <a:t>Here this was not done so we got the extra 30 added back and comp for the missing services since student was enrolled</a:t>
            </a:r>
          </a:p>
          <a:p>
            <a:endParaRPr lang="en-US" dirty="0"/>
          </a:p>
          <a:p>
            <a:r>
              <a:rPr lang="en-US" dirty="0"/>
              <a:t>But this is case specific we need to look at harm… was there progress or regression? Was there more 1:1 service provided? Smaller group?</a:t>
            </a:r>
          </a:p>
          <a:p>
            <a:endParaRPr lang="en-US" dirty="0"/>
          </a:p>
          <a:p>
            <a:r>
              <a:rPr lang="en-US" dirty="0"/>
              <a:t>Other nuances: Did school offer the service and parent refused? If unsure if service will “work” best to err on side of caution and try the service out than to just flat out refuse</a:t>
            </a:r>
            <a:r>
              <a:rPr lang="en-US"/>
              <a:t>. </a:t>
            </a:r>
            <a:endParaRPr lang="en-US" dirty="0"/>
          </a:p>
        </p:txBody>
      </p:sp>
      <p:sp>
        <p:nvSpPr>
          <p:cNvPr id="4" name="Slide Number Placeholder 3"/>
          <p:cNvSpPr>
            <a:spLocks noGrp="1"/>
          </p:cNvSpPr>
          <p:nvPr>
            <p:ph type="sldNum" sz="quarter" idx="5"/>
          </p:nvPr>
        </p:nvSpPr>
        <p:spPr/>
        <p:txBody>
          <a:bodyPr/>
          <a:lstStyle/>
          <a:p>
            <a:fld id="{ADC6C599-BA00-4F0D-BACE-5202EE6CD8B2}" type="slidenum">
              <a:rPr lang="en-US" smtClean="0"/>
              <a:t>29</a:t>
            </a:fld>
            <a:endParaRPr lang="en-US"/>
          </a:p>
        </p:txBody>
      </p:sp>
    </p:spTree>
    <p:extLst>
      <p:ext uri="{BB962C8B-B14F-4D97-AF65-F5344CB8AC3E}">
        <p14:creationId xmlns:p14="http://schemas.microsoft.com/office/powerpoint/2010/main" val="2356843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49460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62406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91125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8498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7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6FC94B80-BBFC-4FB8-AF92-618D199FD7E8}" type="datetimeFigureOut">
              <a:rPr lang="en-US" smtClean="0"/>
              <a:t>6/1/2023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77698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FC94B80-BBFC-4FB8-AF92-618D199FD7E8}" type="datetimeFigureOut">
              <a:rPr lang="en-US" smtClean="0"/>
              <a:t>6/1/2023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14905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wrightslaw.com/" TargetMode="External"/><Relationship Id="rId2" Type="http://schemas.openxmlformats.org/officeDocument/2006/relationships/hyperlink" Target="https://www2.ed.gov/about/offices/list/ocr/index.html" TargetMode="External"/><Relationship Id="rId1" Type="http://schemas.openxmlformats.org/officeDocument/2006/relationships/slideLayout" Target="../slideLayouts/slideLayout3.xml"/><Relationship Id="rId4" Type="http://schemas.openxmlformats.org/officeDocument/2006/relationships/hyperlink" Target="https://www2.ed.gov/policy/speced/guid/idea/memosdcltrs/qa-covid-19-03-12-2020.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457960"/>
            <a:ext cx="4681415" cy="2302485"/>
          </a:xfrm>
        </p:spPr>
        <p:txBody>
          <a:bodyPr>
            <a:normAutofit fontScale="90000"/>
          </a:bodyPr>
          <a:lstStyle/>
          <a:p>
            <a:r>
              <a:rPr lang="en-US" dirty="0"/>
              <a:t>Compensatory Education: </a:t>
            </a:r>
            <a:br>
              <a:rPr lang="en-US" dirty="0"/>
            </a:br>
            <a:r>
              <a:rPr lang="en-US" dirty="0"/>
              <a:t>What is it and Do I Need it?</a:t>
            </a:r>
          </a:p>
        </p:txBody>
      </p:sp>
      <p:sp>
        <p:nvSpPr>
          <p:cNvPr id="3" name="Subtitle 2"/>
          <p:cNvSpPr>
            <a:spLocks noGrp="1"/>
          </p:cNvSpPr>
          <p:nvPr>
            <p:ph type="subTitle" idx="1"/>
          </p:nvPr>
        </p:nvSpPr>
        <p:spPr>
          <a:xfrm>
            <a:off x="6400800" y="4424680"/>
            <a:ext cx="4490724" cy="1655762"/>
          </a:xfrm>
        </p:spPr>
        <p:txBody>
          <a:bodyPr>
            <a:normAutofit fontScale="70000" lnSpcReduction="20000"/>
          </a:bodyPr>
          <a:lstStyle/>
          <a:p>
            <a:r>
              <a:rPr lang="en-US" dirty="0"/>
              <a:t>Karem Castane-Blanco, Staff Attorney</a:t>
            </a:r>
          </a:p>
          <a:p>
            <a:endParaRPr lang="en-US" dirty="0"/>
          </a:p>
          <a:p>
            <a:r>
              <a:rPr lang="en-US" dirty="0"/>
              <a:t>Advocacy, Education, Outreach Team </a:t>
            </a:r>
          </a:p>
        </p:txBody>
      </p:sp>
    </p:spTree>
    <p:extLst>
      <p:ext uri="{BB962C8B-B14F-4D97-AF65-F5344CB8AC3E}">
        <p14:creationId xmlns:p14="http://schemas.microsoft.com/office/powerpoint/2010/main" val="487988058"/>
      </p:ext>
    </p:extLst>
  </p:cSld>
  <p:clrMapOvr>
    <a:masterClrMapping/>
  </p:clrMapOvr>
  <mc:AlternateContent xmlns:mc="http://schemas.openxmlformats.org/markup-compatibility/2006" xmlns:p14="http://schemas.microsoft.com/office/powerpoint/2010/main">
    <mc:Choice Requires="p14">
      <p:transition spd="slow" p14:dur="2000" advTm="5467"/>
    </mc:Choice>
    <mc:Fallback xmlns="">
      <p:transition spd="slow" advTm="54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Compensatory Education?</a:t>
            </a:r>
          </a:p>
        </p:txBody>
      </p:sp>
      <p:sp>
        <p:nvSpPr>
          <p:cNvPr id="3" name="Content Placeholder 2"/>
          <p:cNvSpPr>
            <a:spLocks noGrp="1"/>
          </p:cNvSpPr>
          <p:nvPr>
            <p:ph idx="1"/>
          </p:nvPr>
        </p:nvSpPr>
        <p:spPr/>
        <p:txBody>
          <a:bodyPr vert="horz" lIns="91440" tIns="45720" rIns="91440" bIns="45720" rtlCol="0" anchor="t">
            <a:noAutofit/>
          </a:bodyPr>
          <a:lstStyle/>
          <a:p>
            <a:r>
              <a:rPr lang="en-US" sz="2800" dirty="0">
                <a:latin typeface="Tahoma"/>
                <a:ea typeface="Tahoma"/>
                <a:cs typeface="Tahoma"/>
              </a:rPr>
              <a:t>Compensatory Education is designed to put a student in the place they would have been had the student not been deprived of special education and related services</a:t>
            </a:r>
            <a:endParaRPr lang="en-US" sz="2800" dirty="0"/>
          </a:p>
          <a:p>
            <a:r>
              <a:rPr lang="en-US" sz="2800" dirty="0">
                <a:latin typeface="Tahoma"/>
                <a:ea typeface="Tahoma"/>
                <a:cs typeface="Tahoma"/>
              </a:rPr>
              <a:t>Compensatory Education must be given above and beyond the normal school day</a:t>
            </a:r>
          </a:p>
          <a:p>
            <a:r>
              <a:rPr lang="en-US" sz="2800" dirty="0">
                <a:latin typeface="Tahoma"/>
                <a:ea typeface="Tahoma"/>
                <a:cs typeface="Tahoma"/>
              </a:rPr>
              <a:t>Compensatory Education does not replace required services</a:t>
            </a:r>
          </a:p>
          <a:p>
            <a:r>
              <a:rPr lang="en-US" sz="2800" dirty="0">
                <a:latin typeface="Tahoma"/>
                <a:ea typeface="Tahoma"/>
                <a:cs typeface="Tahoma"/>
              </a:rPr>
              <a:t>Compensatory Education is an equitable remedy to remediate the loss of FAPE</a:t>
            </a:r>
          </a:p>
          <a:p>
            <a:r>
              <a:rPr lang="en-US" sz="2800" dirty="0">
                <a:latin typeface="Tahoma"/>
                <a:ea typeface="Tahoma"/>
                <a:cs typeface="Tahoma"/>
              </a:rPr>
              <a:t>Compensatory Education is not to punish a school district</a:t>
            </a:r>
            <a:endParaRPr lang="en-US" sz="2800" dirty="0"/>
          </a:p>
        </p:txBody>
      </p:sp>
    </p:spTree>
    <p:extLst>
      <p:ext uri="{BB962C8B-B14F-4D97-AF65-F5344CB8AC3E}">
        <p14:creationId xmlns:p14="http://schemas.microsoft.com/office/powerpoint/2010/main" val="3345674658"/>
      </p:ext>
    </p:extLst>
  </p:cSld>
  <p:clrMapOvr>
    <a:masterClrMapping/>
  </p:clrMapOvr>
  <mc:AlternateContent xmlns:mc="http://schemas.openxmlformats.org/markup-compatibility/2006" xmlns:p14="http://schemas.microsoft.com/office/powerpoint/2010/main">
    <mc:Choice Requires="p14">
      <p:transition spd="slow" p14:dur="2000" advTm="26546"/>
    </mc:Choice>
    <mc:Fallback xmlns="">
      <p:transition spd="slow" advTm="265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a:ea typeface="Tahoma"/>
                <a:cs typeface="Tahoma"/>
              </a:rPr>
              <a:t>When to consider compensatory </a:t>
            </a:r>
            <a:br>
              <a:rPr lang="en-US" sz="4000" dirty="0">
                <a:latin typeface="Tahoma"/>
                <a:ea typeface="Tahoma"/>
                <a:cs typeface="Tahoma"/>
              </a:rPr>
            </a:br>
            <a:r>
              <a:rPr lang="en-US" sz="4000" dirty="0">
                <a:latin typeface="Tahoma"/>
                <a:ea typeface="Tahoma"/>
                <a:cs typeface="Tahoma"/>
              </a:rPr>
              <a:t>education?</a:t>
            </a:r>
            <a:endParaRPr lang="en-US" sz="3800" dirty="0"/>
          </a:p>
        </p:txBody>
      </p:sp>
      <p:sp>
        <p:nvSpPr>
          <p:cNvPr id="3" name="Content Placeholder 2"/>
          <p:cNvSpPr>
            <a:spLocks noGrp="1"/>
          </p:cNvSpPr>
          <p:nvPr>
            <p:ph idx="1"/>
          </p:nvPr>
        </p:nvSpPr>
        <p:spPr>
          <a:xfrm>
            <a:off x="838200" y="1432928"/>
            <a:ext cx="10515600" cy="4351338"/>
          </a:xfrm>
        </p:spPr>
        <p:txBody>
          <a:bodyPr vert="horz" lIns="91440" tIns="45720" rIns="91440" bIns="45720" rtlCol="0" anchor="t">
            <a:noAutofit/>
          </a:bodyPr>
          <a:lstStyle/>
          <a:p>
            <a:pPr marL="0" indent="0">
              <a:buNone/>
            </a:pPr>
            <a:r>
              <a:rPr lang="en-US" dirty="0">
                <a:latin typeface="Tahoma"/>
                <a:ea typeface="Tahoma"/>
                <a:cs typeface="Tahoma"/>
              </a:rPr>
              <a:t>1. Failure to Implement IEP</a:t>
            </a:r>
          </a:p>
          <a:p>
            <a:pPr lvl="1"/>
            <a:r>
              <a:rPr lang="en-US" dirty="0">
                <a:latin typeface="Tahoma"/>
                <a:ea typeface="Tahoma"/>
                <a:cs typeface="Tahoma"/>
              </a:rPr>
              <a:t>Services on IEP that were not provided such as missed sessions, instruction or related services </a:t>
            </a:r>
          </a:p>
          <a:p>
            <a:pPr marL="457200" lvl="1" indent="0">
              <a:buNone/>
            </a:pPr>
            <a:endParaRPr lang="en-US" sz="800" dirty="0"/>
          </a:p>
          <a:p>
            <a:pPr marL="0" indent="0">
              <a:buNone/>
            </a:pPr>
            <a:r>
              <a:rPr lang="en-US" dirty="0">
                <a:latin typeface="Tahoma"/>
                <a:ea typeface="Tahoma"/>
                <a:cs typeface="Tahoma"/>
              </a:rPr>
              <a:t>2. Child Find Failure</a:t>
            </a:r>
          </a:p>
          <a:p>
            <a:pPr lvl="1"/>
            <a:r>
              <a:rPr lang="en-US" dirty="0">
                <a:latin typeface="Tahoma"/>
                <a:ea typeface="Tahoma"/>
                <a:cs typeface="Tahoma"/>
              </a:rPr>
              <a:t>Failure to timely identify a child with a disability</a:t>
            </a:r>
          </a:p>
          <a:p>
            <a:pPr lvl="1"/>
            <a:r>
              <a:rPr lang="en-US" dirty="0">
                <a:latin typeface="Tahoma"/>
                <a:ea typeface="Tahoma"/>
                <a:cs typeface="Tahoma"/>
              </a:rPr>
              <a:t>Delay of evaluations</a:t>
            </a:r>
          </a:p>
          <a:p>
            <a:pPr lvl="1"/>
            <a:r>
              <a:rPr lang="en-US" dirty="0">
                <a:latin typeface="Tahoma"/>
                <a:ea typeface="Tahoma"/>
                <a:cs typeface="Tahoma"/>
              </a:rPr>
              <a:t>Lingering in Response to Intervention or MTSS</a:t>
            </a:r>
          </a:p>
          <a:p>
            <a:pPr marL="457200" lvl="1" indent="0">
              <a:buNone/>
            </a:pPr>
            <a:endParaRPr lang="en-US" sz="800" dirty="0"/>
          </a:p>
          <a:p>
            <a:pPr marL="0" indent="0">
              <a:buNone/>
            </a:pPr>
            <a:r>
              <a:rPr lang="en-US" dirty="0">
                <a:latin typeface="Tahoma"/>
                <a:ea typeface="Tahoma"/>
                <a:cs typeface="Tahoma"/>
              </a:rPr>
              <a:t>3. Inappropriate IEP</a:t>
            </a:r>
          </a:p>
          <a:p>
            <a:pPr lvl="1"/>
            <a:r>
              <a:rPr lang="en-US" dirty="0">
                <a:latin typeface="Tahoma"/>
                <a:ea typeface="Tahoma"/>
                <a:cs typeface="Tahoma"/>
              </a:rPr>
              <a:t>Services that should have been on IEP but were not</a:t>
            </a:r>
          </a:p>
          <a:p>
            <a:pPr lvl="1"/>
            <a:r>
              <a:rPr lang="en-US" dirty="0">
                <a:latin typeface="Tahoma"/>
                <a:ea typeface="Tahoma"/>
                <a:cs typeface="Tahoma"/>
              </a:rPr>
              <a:t>Failure to implement comparable services</a:t>
            </a:r>
          </a:p>
          <a:p>
            <a:pPr lvl="1"/>
            <a:r>
              <a:rPr lang="en-US" dirty="0">
                <a:latin typeface="Tahoma"/>
                <a:ea typeface="Tahoma"/>
                <a:cs typeface="Tahoma"/>
              </a:rPr>
              <a:t>Failure to consider full continuum of services</a:t>
            </a:r>
          </a:p>
          <a:p>
            <a:endParaRPr lang="en-US" dirty="0"/>
          </a:p>
          <a:p>
            <a:endParaRPr lang="en-US" dirty="0"/>
          </a:p>
        </p:txBody>
      </p:sp>
    </p:spTree>
    <p:extLst>
      <p:ext uri="{BB962C8B-B14F-4D97-AF65-F5344CB8AC3E}">
        <p14:creationId xmlns:p14="http://schemas.microsoft.com/office/powerpoint/2010/main" val="4239087640"/>
      </p:ext>
    </p:extLst>
  </p:cSld>
  <p:clrMapOvr>
    <a:masterClrMapping/>
  </p:clrMapOvr>
  <mc:AlternateContent xmlns:mc="http://schemas.openxmlformats.org/markup-compatibility/2006" xmlns:p14="http://schemas.microsoft.com/office/powerpoint/2010/main">
    <mc:Choice Requires="p14">
      <p:transition spd="slow" p14:dur="2000" advTm="39296"/>
    </mc:Choice>
    <mc:Fallback xmlns="">
      <p:transition spd="slow" advTm="3929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C781-FFCB-4422-808A-4D98B7F2E061}"/>
              </a:ext>
            </a:extLst>
          </p:cNvPr>
          <p:cNvSpPr>
            <a:spLocks noGrp="1"/>
          </p:cNvSpPr>
          <p:nvPr>
            <p:ph type="title"/>
          </p:nvPr>
        </p:nvSpPr>
        <p:spPr/>
        <p:txBody>
          <a:bodyPr/>
          <a:lstStyle/>
          <a:p>
            <a:r>
              <a:rPr lang="en-US" dirty="0"/>
              <a:t>Case Law</a:t>
            </a:r>
          </a:p>
        </p:txBody>
      </p:sp>
      <p:sp>
        <p:nvSpPr>
          <p:cNvPr id="3" name="Content Placeholder 2">
            <a:extLst>
              <a:ext uri="{FF2B5EF4-FFF2-40B4-BE49-F238E27FC236}">
                <a16:creationId xmlns:a16="http://schemas.microsoft.com/office/drawing/2014/main" id="{80167C06-EB60-4B1B-B7BC-C7F62B9DB95A}"/>
              </a:ext>
            </a:extLst>
          </p:cNvPr>
          <p:cNvSpPr>
            <a:spLocks noGrp="1"/>
          </p:cNvSpPr>
          <p:nvPr>
            <p:ph idx="1"/>
          </p:nvPr>
        </p:nvSpPr>
        <p:spPr>
          <a:xfrm>
            <a:off x="838200" y="1645871"/>
            <a:ext cx="10515600" cy="4847004"/>
          </a:xfrm>
        </p:spPr>
        <p:txBody>
          <a:bodyPr/>
          <a:lstStyle/>
          <a:p>
            <a:pPr marL="0" indent="0">
              <a:buNone/>
            </a:pPr>
            <a:r>
              <a:rPr lang="en-US" dirty="0"/>
              <a:t>Jefferson County v. Breen, 85. F.2d 853 (11</a:t>
            </a:r>
            <a:r>
              <a:rPr lang="en-US" baseline="30000" dirty="0"/>
              <a:t>th</a:t>
            </a:r>
            <a:r>
              <a:rPr lang="en-US" dirty="0"/>
              <a:t> Cir. 1988):</a:t>
            </a:r>
          </a:p>
          <a:p>
            <a:pPr lvl="1"/>
            <a:r>
              <a:rPr lang="en-US" dirty="0"/>
              <a:t>Held “</a:t>
            </a:r>
            <a:r>
              <a:rPr lang="en-US" b="0" i="0" dirty="0">
                <a:solidFill>
                  <a:srgbClr val="000000"/>
                </a:solidFill>
                <a:effectLst/>
              </a:rPr>
              <a:t>Compensatory education, like retroactive reimbursement, is necessary to preserve a … right to a free education . . . [and] providing a compensatory education </a:t>
            </a:r>
            <a:r>
              <a:rPr lang="en-US" i="0" dirty="0">
                <a:solidFill>
                  <a:srgbClr val="000000"/>
                </a:solidFill>
                <a:effectLst/>
              </a:rPr>
              <a:t>should serve as a deterrent against states unnecessarily prolonging litigation </a:t>
            </a:r>
            <a:r>
              <a:rPr lang="en-US" b="0" i="0" dirty="0">
                <a:solidFill>
                  <a:srgbClr val="000000"/>
                </a:solidFill>
                <a:effectLst/>
              </a:rPr>
              <a:t>in order to decrease their potential liability.”</a:t>
            </a:r>
          </a:p>
          <a:p>
            <a:pPr lvl="1"/>
            <a:endParaRPr lang="en-US" dirty="0">
              <a:solidFill>
                <a:srgbClr val="000000"/>
              </a:solidFill>
            </a:endParaRPr>
          </a:p>
          <a:p>
            <a:pPr marL="0" indent="0">
              <a:buNone/>
            </a:pPr>
            <a:r>
              <a:rPr lang="en-US" b="0" i="0" dirty="0">
                <a:solidFill>
                  <a:srgbClr val="000000"/>
                </a:solidFill>
                <a:effectLst/>
              </a:rPr>
              <a:t>Reid v. DC, 401 F.3d 516 (DC Cir. 2005):</a:t>
            </a:r>
          </a:p>
          <a:p>
            <a:pPr lvl="1"/>
            <a:r>
              <a:rPr lang="en-US" dirty="0">
                <a:solidFill>
                  <a:srgbClr val="000000"/>
                </a:solidFill>
              </a:rPr>
              <a:t>Held “just as IEP’s focus on students’ individual needs, so must awards compensating past violations rely on individualized assessments.”</a:t>
            </a:r>
            <a:endParaRPr lang="en-US" b="0" i="0" dirty="0">
              <a:solidFill>
                <a:srgbClr val="000000"/>
              </a:solidFill>
              <a:effectLst/>
            </a:endParaRPr>
          </a:p>
          <a:p>
            <a:pPr lvl="1"/>
            <a:endParaRPr lang="en-US" dirty="0">
              <a:solidFill>
                <a:srgbClr val="000000"/>
              </a:solidFill>
            </a:endParaRPr>
          </a:p>
        </p:txBody>
      </p:sp>
    </p:spTree>
    <p:extLst>
      <p:ext uri="{BB962C8B-B14F-4D97-AF65-F5344CB8AC3E}">
        <p14:creationId xmlns:p14="http://schemas.microsoft.com/office/powerpoint/2010/main" val="24436786"/>
      </p:ext>
    </p:extLst>
  </p:cSld>
  <p:clrMapOvr>
    <a:masterClrMapping/>
  </p:clrMapOvr>
  <mc:AlternateContent xmlns:mc="http://schemas.openxmlformats.org/markup-compatibility/2006" xmlns:p14="http://schemas.microsoft.com/office/powerpoint/2010/main">
    <mc:Choice Requires="p14">
      <p:transition spd="slow" p14:dur="2000" advTm="38468"/>
    </mc:Choice>
    <mc:Fallback xmlns="">
      <p:transition spd="slow" advTm="384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B6CE-806C-41D0-A6EE-FB4F2B0F98C5}"/>
              </a:ext>
            </a:extLst>
          </p:cNvPr>
          <p:cNvSpPr>
            <a:spLocks noGrp="1"/>
          </p:cNvSpPr>
          <p:nvPr>
            <p:ph type="title"/>
          </p:nvPr>
        </p:nvSpPr>
        <p:spPr/>
        <p:txBody>
          <a:bodyPr>
            <a:noAutofit/>
          </a:bodyPr>
          <a:lstStyle/>
          <a:p>
            <a:r>
              <a:rPr lang="en-US" dirty="0">
                <a:latin typeface="Tahoma"/>
                <a:ea typeface="Tahoma"/>
                <a:cs typeface="Tahoma"/>
              </a:rPr>
              <a:t>Case Law: Draper</a:t>
            </a:r>
          </a:p>
        </p:txBody>
      </p:sp>
      <p:sp>
        <p:nvSpPr>
          <p:cNvPr id="5" name="TextBox 4">
            <a:extLst>
              <a:ext uri="{FF2B5EF4-FFF2-40B4-BE49-F238E27FC236}">
                <a16:creationId xmlns:a16="http://schemas.microsoft.com/office/drawing/2014/main" id="{DB4AA9B2-7912-41CB-8B03-EA51A8EB121A}"/>
              </a:ext>
            </a:extLst>
          </p:cNvPr>
          <p:cNvSpPr txBox="1"/>
          <p:nvPr/>
        </p:nvSpPr>
        <p:spPr>
          <a:xfrm>
            <a:off x="593765" y="1631324"/>
            <a:ext cx="11281559" cy="3785652"/>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Draper v. Atlanta </a:t>
            </a:r>
            <a:r>
              <a:rPr lang="en-US" sz="2400" dirty="0" err="1">
                <a:latin typeface="Tahoma" panose="020B0604030504040204" pitchFamily="34" charset="0"/>
                <a:ea typeface="Tahoma" panose="020B0604030504040204" pitchFamily="34" charset="0"/>
                <a:cs typeface="Tahoma" panose="020B0604030504040204" pitchFamily="34" charset="0"/>
              </a:rPr>
              <a:t>Indep</a:t>
            </a:r>
            <a:r>
              <a:rPr lang="en-US" sz="2400" dirty="0">
                <a:latin typeface="Tahoma" panose="020B0604030504040204" pitchFamily="34" charset="0"/>
                <a:ea typeface="Tahoma" panose="020B0604030504040204" pitchFamily="34" charset="0"/>
                <a:cs typeface="Tahoma" panose="020B0604030504040204" pitchFamily="34" charset="0"/>
              </a:rPr>
              <a:t>. Sch. Sys., 518 F.3d 1275, 1280 (11th Cir. 2008)</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800100" lvl="1" indent="-34290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Held the purpose of compensatory education is to provide “</a:t>
            </a:r>
            <a:r>
              <a:rPr lang="en-US" sz="2400" dirty="0">
                <a:latin typeface="Tahoma" panose="020B0604030504040204" pitchFamily="34" charset="0"/>
                <a:ea typeface="Tahoma" panose="020B0604030504040204" pitchFamily="34" charset="0"/>
                <a:cs typeface="Tahoma" panose="020B0604030504040204" pitchFamily="34" charset="0"/>
              </a:rPr>
              <a:t>services prospectively to compensate for a past deficient program” and “should place children in the position they would have been in but for the violation.”</a:t>
            </a:r>
          </a:p>
          <a:p>
            <a:pPr lvl="1"/>
            <a:endParaRPr lang="en-US" sz="24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Draper further went on to explain that “although ordinary education programs need only provide some benefit, compensatory education awards must do more.”</a:t>
            </a:r>
          </a:p>
          <a:p>
            <a:pPr lvl="1"/>
            <a:endParaRPr lang="en-US" sz="2400" dirty="0">
              <a:latin typeface="Tahoma" panose="020B0604030504040204" pitchFamily="34" charset="0"/>
              <a:ea typeface="Tahoma" panose="020B0604030504040204" pitchFamily="34" charset="0"/>
              <a:cs typeface="Tahoma" panose="020B0604030504040204" pitchFamily="34" charset="0"/>
            </a:endParaRPr>
          </a:p>
          <a:p>
            <a:pPr lvl="1"/>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2702084"/>
      </p:ext>
    </p:extLst>
  </p:cSld>
  <p:clrMapOvr>
    <a:masterClrMapping/>
  </p:clrMapOvr>
  <mc:AlternateContent xmlns:mc="http://schemas.openxmlformats.org/markup-compatibility/2006" xmlns:p14="http://schemas.microsoft.com/office/powerpoint/2010/main">
    <mc:Choice Requires="p14">
      <p:transition spd="slow" p14:dur="2000" advTm="29644"/>
    </mc:Choice>
    <mc:Fallback xmlns="">
      <p:transition spd="slow" advTm="296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3BD6-B2B1-4177-99C8-BA1DD46D8502}"/>
              </a:ext>
            </a:extLst>
          </p:cNvPr>
          <p:cNvSpPr>
            <a:spLocks noGrp="1"/>
          </p:cNvSpPr>
          <p:nvPr>
            <p:ph type="title"/>
          </p:nvPr>
        </p:nvSpPr>
        <p:spPr/>
        <p:txBody>
          <a:bodyPr vert="horz" lIns="91440" tIns="45720" rIns="91440" bIns="45720" rtlCol="0" anchor="ctr">
            <a:noAutofit/>
          </a:bodyPr>
          <a:lstStyle/>
          <a:p>
            <a:r>
              <a:rPr lang="en-US" sz="4000" dirty="0"/>
              <a:t>Case Law: Strawn</a:t>
            </a:r>
          </a:p>
        </p:txBody>
      </p:sp>
      <p:sp>
        <p:nvSpPr>
          <p:cNvPr id="3" name="Content Placeholder 2">
            <a:extLst>
              <a:ext uri="{FF2B5EF4-FFF2-40B4-BE49-F238E27FC236}">
                <a16:creationId xmlns:a16="http://schemas.microsoft.com/office/drawing/2014/main" id="{1FFB88C4-F118-467B-8E56-DF66CE1DEA2E}"/>
              </a:ext>
            </a:extLst>
          </p:cNvPr>
          <p:cNvSpPr>
            <a:spLocks noGrp="1"/>
          </p:cNvSpPr>
          <p:nvPr>
            <p:ph idx="1"/>
          </p:nvPr>
        </p:nvSpPr>
        <p:spPr/>
        <p:txBody>
          <a:bodyPr vert="horz" lIns="91440" tIns="45720" rIns="91440" bIns="45720" rtlCol="0" anchor="t">
            <a:noAutofit/>
          </a:bodyPr>
          <a:lstStyle/>
          <a:p>
            <a:pPr marL="0" indent="0">
              <a:buNone/>
            </a:pPr>
            <a:r>
              <a:rPr lang="en-US" dirty="0">
                <a:latin typeface="Tahoma"/>
                <a:ea typeface="Tahoma"/>
                <a:cs typeface="Tahoma"/>
              </a:rPr>
              <a:t>Strawn v. Missouri Bd. of Educ. 210 F.3d 954 (8</a:t>
            </a:r>
            <a:r>
              <a:rPr lang="en-US" baseline="30000" dirty="0">
                <a:latin typeface="Tahoma"/>
                <a:ea typeface="Tahoma"/>
                <a:cs typeface="Tahoma"/>
              </a:rPr>
              <a:t>th</a:t>
            </a:r>
            <a:r>
              <a:rPr lang="en-US" dirty="0">
                <a:latin typeface="Tahoma"/>
                <a:ea typeface="Tahoma"/>
                <a:cs typeface="Tahoma"/>
              </a:rPr>
              <a:t> Cir. 2000):</a:t>
            </a:r>
          </a:p>
          <a:p>
            <a:pPr lvl="1"/>
            <a:r>
              <a:rPr lang="en-US" dirty="0">
                <a:latin typeface="Tahoma"/>
                <a:ea typeface="Tahoma"/>
                <a:cs typeface="Tahoma"/>
              </a:rPr>
              <a:t>In Strawn although the student had lost one year of education, the court ruled that because “ the optimum time for language acquisition is at a younger age than the [students] present age” more than one year of compensatory might have been appropriate.</a:t>
            </a:r>
          </a:p>
        </p:txBody>
      </p:sp>
    </p:spTree>
    <p:extLst>
      <p:ext uri="{BB962C8B-B14F-4D97-AF65-F5344CB8AC3E}">
        <p14:creationId xmlns:p14="http://schemas.microsoft.com/office/powerpoint/2010/main" val="390282257"/>
      </p:ext>
    </p:extLst>
  </p:cSld>
  <p:clrMapOvr>
    <a:masterClrMapping/>
  </p:clrMapOvr>
  <mc:AlternateContent xmlns:mc="http://schemas.openxmlformats.org/markup-compatibility/2006" xmlns:p14="http://schemas.microsoft.com/office/powerpoint/2010/main">
    <mc:Choice Requires="p14">
      <p:transition spd="slow" p14:dur="2000" advTm="19989"/>
    </mc:Choice>
    <mc:Fallback xmlns="">
      <p:transition spd="slow" advTm="199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2510-DAE5-4CBE-91D2-8AE6AD2E27D7}"/>
              </a:ext>
            </a:extLst>
          </p:cNvPr>
          <p:cNvSpPr>
            <a:spLocks noGrp="1"/>
          </p:cNvSpPr>
          <p:nvPr>
            <p:ph type="title"/>
          </p:nvPr>
        </p:nvSpPr>
        <p:spPr/>
        <p:txBody>
          <a:bodyPr/>
          <a:lstStyle/>
          <a:p>
            <a:r>
              <a:rPr lang="en-US" dirty="0"/>
              <a:t>Case Law: MC </a:t>
            </a:r>
          </a:p>
        </p:txBody>
      </p:sp>
      <p:sp>
        <p:nvSpPr>
          <p:cNvPr id="3" name="Content Placeholder 2">
            <a:extLst>
              <a:ext uri="{FF2B5EF4-FFF2-40B4-BE49-F238E27FC236}">
                <a16:creationId xmlns:a16="http://schemas.microsoft.com/office/drawing/2014/main" id="{DCCE92FC-F740-4434-9F08-DC7F7FF96CC8}"/>
              </a:ext>
            </a:extLst>
          </p:cNvPr>
          <p:cNvSpPr>
            <a:spLocks noGrp="1"/>
          </p:cNvSpPr>
          <p:nvPr>
            <p:ph idx="1"/>
          </p:nvPr>
        </p:nvSpPr>
        <p:spPr/>
        <p:txBody>
          <a:bodyPr vert="horz" lIns="91440" tIns="45720" rIns="91440" bIns="45720" rtlCol="0" anchor="t">
            <a:noAutofit/>
          </a:bodyPr>
          <a:lstStyle/>
          <a:p>
            <a:pPr marL="0" indent="0">
              <a:buNone/>
            </a:pPr>
            <a:r>
              <a:rPr lang="en-US" sz="2600" dirty="0"/>
              <a:t>MC v. Central Region Sch. Dist. 81 F.3d 389 (3d. Cir. 1996)</a:t>
            </a:r>
          </a:p>
          <a:p>
            <a:pPr lvl="1"/>
            <a:r>
              <a:rPr lang="en-US" sz="2400" dirty="0"/>
              <a:t>Held “a school district that knows or should know that a child has an inappropriate IEP or is not receiving more than a de minimis educational benefit must correct the situation.”</a:t>
            </a:r>
          </a:p>
          <a:p>
            <a:pPr lvl="1"/>
            <a:r>
              <a:rPr lang="en-US" sz="2400" dirty="0"/>
              <a:t>Although a student is entitled to compensatory education for the time missed this “excluded the time reasonably required for the schools district to rectify the problem.”</a:t>
            </a:r>
          </a:p>
          <a:p>
            <a:pPr lvl="1"/>
            <a:r>
              <a:rPr lang="en-US" sz="2400" dirty="0"/>
              <a:t>MC also held that compensatory education may extend past a student’s 21</a:t>
            </a:r>
            <a:r>
              <a:rPr lang="en-US" sz="2400" baseline="30000" dirty="0"/>
              <a:t>st</a:t>
            </a:r>
            <a:r>
              <a:rPr lang="en-US" sz="2400" dirty="0"/>
              <a:t> birthday to make up for earlier deprivation.</a:t>
            </a:r>
          </a:p>
        </p:txBody>
      </p:sp>
    </p:spTree>
    <p:extLst>
      <p:ext uri="{BB962C8B-B14F-4D97-AF65-F5344CB8AC3E}">
        <p14:creationId xmlns:p14="http://schemas.microsoft.com/office/powerpoint/2010/main" val="1541684161"/>
      </p:ext>
    </p:extLst>
  </p:cSld>
  <p:clrMapOvr>
    <a:masterClrMapping/>
  </p:clrMapOvr>
  <mc:AlternateContent xmlns:mc="http://schemas.openxmlformats.org/markup-compatibility/2006" xmlns:p14="http://schemas.microsoft.com/office/powerpoint/2010/main">
    <mc:Choice Requires="p14">
      <p:transition spd="slow" p14:dur="2000" advTm="37120"/>
    </mc:Choice>
    <mc:Fallback xmlns="">
      <p:transition spd="slow" advTm="371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C5EE-3528-41CA-BAAC-6DEBC9107D25}"/>
              </a:ext>
            </a:extLst>
          </p:cNvPr>
          <p:cNvSpPr>
            <a:spLocks noGrp="1"/>
          </p:cNvSpPr>
          <p:nvPr>
            <p:ph type="title"/>
          </p:nvPr>
        </p:nvSpPr>
        <p:spPr/>
        <p:txBody>
          <a:bodyPr/>
          <a:lstStyle/>
          <a:p>
            <a:r>
              <a:rPr lang="en-US" dirty="0"/>
              <a:t>Standard of Educational Benefit</a:t>
            </a:r>
          </a:p>
        </p:txBody>
      </p:sp>
      <p:sp>
        <p:nvSpPr>
          <p:cNvPr id="3" name="Content Placeholder 2">
            <a:extLst>
              <a:ext uri="{FF2B5EF4-FFF2-40B4-BE49-F238E27FC236}">
                <a16:creationId xmlns:a16="http://schemas.microsoft.com/office/drawing/2014/main" id="{514370C5-CB76-4FDA-80A9-218CEAC1DE67}"/>
              </a:ext>
            </a:extLst>
          </p:cNvPr>
          <p:cNvSpPr>
            <a:spLocks noGrp="1"/>
          </p:cNvSpPr>
          <p:nvPr>
            <p:ph idx="1"/>
          </p:nvPr>
        </p:nvSpPr>
        <p:spPr/>
        <p:txBody>
          <a:bodyPr/>
          <a:lstStyle/>
          <a:p>
            <a:r>
              <a:rPr lang="en-US" dirty="0"/>
              <a:t>“To meet its substantive obligation under the IDEA, a school must offer an </a:t>
            </a:r>
            <a:r>
              <a:rPr lang="en-US" b="1" dirty="0"/>
              <a:t>IEP reasonably calculated to enable a child to make progress appropriate in light of the child's circumstances</a:t>
            </a:r>
            <a:r>
              <a:rPr lang="en-US" dirty="0"/>
              <a:t>.”</a:t>
            </a:r>
          </a:p>
          <a:p>
            <a:pPr marL="0" indent="0">
              <a:buNone/>
            </a:pPr>
            <a:r>
              <a:rPr lang="en-US" dirty="0"/>
              <a:t>   </a:t>
            </a:r>
            <a:r>
              <a:rPr lang="en-US" dirty="0" err="1"/>
              <a:t>Endrew</a:t>
            </a:r>
            <a:r>
              <a:rPr lang="en-US" dirty="0"/>
              <a:t> F. v. Douglas </a:t>
            </a:r>
            <a:r>
              <a:rPr lang="en-US" dirty="0" err="1"/>
              <a:t>Cty</a:t>
            </a:r>
            <a:r>
              <a:rPr lang="en-US" dirty="0"/>
              <a:t>. Sch. </a:t>
            </a:r>
            <a:r>
              <a:rPr lang="en-US"/>
              <a:t>Dist. </a:t>
            </a:r>
            <a:r>
              <a:rPr lang="en-US" b="0" i="0" dirty="0">
                <a:effectLst/>
              </a:rPr>
              <a:t>137 S. Ct. 988 (2017)</a:t>
            </a:r>
          </a:p>
          <a:p>
            <a:pPr marL="0" indent="0">
              <a:buNone/>
            </a:pPr>
            <a:r>
              <a:rPr lang="en-US" dirty="0"/>
              <a:t> </a:t>
            </a:r>
          </a:p>
        </p:txBody>
      </p:sp>
    </p:spTree>
    <p:extLst>
      <p:ext uri="{BB962C8B-B14F-4D97-AF65-F5344CB8AC3E}">
        <p14:creationId xmlns:p14="http://schemas.microsoft.com/office/powerpoint/2010/main" val="2942750931"/>
      </p:ext>
    </p:extLst>
  </p:cSld>
  <p:clrMapOvr>
    <a:masterClrMapping/>
  </p:clrMapOvr>
  <mc:AlternateContent xmlns:mc="http://schemas.openxmlformats.org/markup-compatibility/2006" xmlns:p14="http://schemas.microsoft.com/office/powerpoint/2010/main">
    <mc:Choice Requires="p14">
      <p:transition spd="slow" p14:dur="2000" advTm="18814"/>
    </mc:Choice>
    <mc:Fallback xmlns="">
      <p:transition spd="slow" advTm="1881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7458-6C65-4DD0-9757-1148DA8AC947}"/>
              </a:ext>
            </a:extLst>
          </p:cNvPr>
          <p:cNvSpPr>
            <a:spLocks noGrp="1"/>
          </p:cNvSpPr>
          <p:nvPr>
            <p:ph type="title"/>
          </p:nvPr>
        </p:nvSpPr>
        <p:spPr/>
        <p:txBody>
          <a:bodyPr/>
          <a:lstStyle/>
          <a:p>
            <a:r>
              <a:rPr lang="en-US" dirty="0"/>
              <a:t>Calculation 1 of 3</a:t>
            </a:r>
          </a:p>
        </p:txBody>
      </p:sp>
      <p:sp>
        <p:nvSpPr>
          <p:cNvPr id="3" name="Content Placeholder 2">
            <a:extLst>
              <a:ext uri="{FF2B5EF4-FFF2-40B4-BE49-F238E27FC236}">
                <a16:creationId xmlns:a16="http://schemas.microsoft.com/office/drawing/2014/main" id="{4D7B1548-B4DF-4968-B137-5D7D440551FC}"/>
              </a:ext>
            </a:extLst>
          </p:cNvPr>
          <p:cNvSpPr>
            <a:spLocks noGrp="1"/>
          </p:cNvSpPr>
          <p:nvPr>
            <p:ph idx="1"/>
          </p:nvPr>
        </p:nvSpPr>
        <p:spPr/>
        <p:txBody>
          <a:bodyPr/>
          <a:lstStyle/>
          <a:p>
            <a:pPr marL="0" indent="0">
              <a:buNone/>
            </a:pPr>
            <a:r>
              <a:rPr lang="en-US" dirty="0"/>
              <a:t>Compensatory education can be awarded by the quantitative method or qualitative method. Therefore, awards are not always provided on a minute for minute basis. Although minute for minute may  be used to provide a baseline ultimately the focus will be on placing the student where they would have been had the services been received in the first place.</a:t>
            </a:r>
          </a:p>
        </p:txBody>
      </p:sp>
    </p:spTree>
    <p:extLst>
      <p:ext uri="{BB962C8B-B14F-4D97-AF65-F5344CB8AC3E}">
        <p14:creationId xmlns:p14="http://schemas.microsoft.com/office/powerpoint/2010/main" val="3036510763"/>
      </p:ext>
    </p:extLst>
  </p:cSld>
  <p:clrMapOvr>
    <a:masterClrMapping/>
  </p:clrMapOvr>
  <mc:AlternateContent xmlns:mc="http://schemas.openxmlformats.org/markup-compatibility/2006" xmlns:p14="http://schemas.microsoft.com/office/powerpoint/2010/main">
    <mc:Choice Requires="p14">
      <p:transition spd="slow" p14:dur="2000" advTm="23953"/>
    </mc:Choice>
    <mc:Fallback xmlns="">
      <p:transition spd="slow" advTm="239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168D-7994-45CF-9A6E-CAD4BB7D29D0}"/>
              </a:ext>
            </a:extLst>
          </p:cNvPr>
          <p:cNvSpPr>
            <a:spLocks noGrp="1"/>
          </p:cNvSpPr>
          <p:nvPr>
            <p:ph type="title"/>
          </p:nvPr>
        </p:nvSpPr>
        <p:spPr/>
        <p:txBody>
          <a:bodyPr/>
          <a:lstStyle/>
          <a:p>
            <a:r>
              <a:rPr lang="en-US" dirty="0"/>
              <a:t>Calculation 2 of 3</a:t>
            </a:r>
          </a:p>
        </p:txBody>
      </p:sp>
      <p:sp>
        <p:nvSpPr>
          <p:cNvPr id="3" name="Content Placeholder 2">
            <a:extLst>
              <a:ext uri="{FF2B5EF4-FFF2-40B4-BE49-F238E27FC236}">
                <a16:creationId xmlns:a16="http://schemas.microsoft.com/office/drawing/2014/main" id="{E582D564-0528-43C5-90C9-6857EABCAE1A}"/>
              </a:ext>
            </a:extLst>
          </p:cNvPr>
          <p:cNvSpPr>
            <a:spLocks noGrp="1"/>
          </p:cNvSpPr>
          <p:nvPr>
            <p:ph idx="1"/>
          </p:nvPr>
        </p:nvSpPr>
        <p:spPr/>
        <p:txBody>
          <a:bodyPr/>
          <a:lstStyle/>
          <a:p>
            <a:pPr marL="0" indent="0">
              <a:buNone/>
            </a:pPr>
            <a:r>
              <a:rPr lang="en-US" dirty="0"/>
              <a:t>1. Quantitative Method</a:t>
            </a:r>
          </a:p>
          <a:p>
            <a:pPr lvl="1"/>
            <a:r>
              <a:rPr lang="en-US" dirty="0"/>
              <a:t>Compensatory education is awarded hour for hour of time lost</a:t>
            </a:r>
          </a:p>
          <a:p>
            <a:pPr marL="457200" lvl="1" indent="0">
              <a:buNone/>
            </a:pPr>
            <a:r>
              <a:rPr lang="en-US" dirty="0"/>
              <a:t>	Ex:	Student lost 10 weeks of speech therapy. </a:t>
            </a:r>
          </a:p>
          <a:p>
            <a:pPr marL="457200" lvl="1" indent="0">
              <a:buNone/>
            </a:pPr>
            <a:r>
              <a:rPr lang="en-US" dirty="0"/>
              <a:t>		The speech therapy should be 30 minutes weekly. </a:t>
            </a:r>
          </a:p>
          <a:p>
            <a:pPr marL="457200" lvl="1" indent="0">
              <a:buNone/>
            </a:pPr>
            <a:r>
              <a:rPr lang="en-US" dirty="0"/>
              <a:t>		10 </a:t>
            </a:r>
            <a:r>
              <a:rPr lang="en-US" sz="2000" dirty="0"/>
              <a:t>x </a:t>
            </a:r>
            <a:r>
              <a:rPr lang="en-US" dirty="0"/>
              <a:t>30= 300 minutes or 5 hours of speech therapy. </a:t>
            </a:r>
          </a:p>
          <a:p>
            <a:pPr marL="457200" lvl="1" indent="0">
              <a:buNone/>
            </a:pPr>
            <a:r>
              <a:rPr lang="en-US" dirty="0"/>
              <a:t>		These 5 hours must be provided in addition to special education and 		related services the student is already receiving	 </a:t>
            </a:r>
          </a:p>
          <a:p>
            <a:pPr lvl="2"/>
            <a:endParaRPr lang="en-US" dirty="0"/>
          </a:p>
        </p:txBody>
      </p:sp>
    </p:spTree>
    <p:extLst>
      <p:ext uri="{BB962C8B-B14F-4D97-AF65-F5344CB8AC3E}">
        <p14:creationId xmlns:p14="http://schemas.microsoft.com/office/powerpoint/2010/main" val="1123403398"/>
      </p:ext>
    </p:extLst>
  </p:cSld>
  <p:clrMapOvr>
    <a:masterClrMapping/>
  </p:clrMapOvr>
  <mc:AlternateContent xmlns:mc="http://schemas.openxmlformats.org/markup-compatibility/2006" xmlns:p14="http://schemas.microsoft.com/office/powerpoint/2010/main">
    <mc:Choice Requires="p14">
      <p:transition spd="slow" p14:dur="2000" advTm="30415"/>
    </mc:Choice>
    <mc:Fallback xmlns="">
      <p:transition spd="slow" advTm="304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168D-7994-45CF-9A6E-CAD4BB7D29D0}"/>
              </a:ext>
            </a:extLst>
          </p:cNvPr>
          <p:cNvSpPr>
            <a:spLocks noGrp="1"/>
          </p:cNvSpPr>
          <p:nvPr>
            <p:ph type="title"/>
          </p:nvPr>
        </p:nvSpPr>
        <p:spPr/>
        <p:txBody>
          <a:bodyPr/>
          <a:lstStyle/>
          <a:p>
            <a:r>
              <a:rPr lang="en-US" dirty="0"/>
              <a:t>Calculation 3 of 3</a:t>
            </a:r>
          </a:p>
        </p:txBody>
      </p:sp>
      <p:sp>
        <p:nvSpPr>
          <p:cNvPr id="3" name="Content Placeholder 2">
            <a:extLst>
              <a:ext uri="{FF2B5EF4-FFF2-40B4-BE49-F238E27FC236}">
                <a16:creationId xmlns:a16="http://schemas.microsoft.com/office/drawing/2014/main" id="{E582D564-0528-43C5-90C9-6857EABCAE1A}"/>
              </a:ext>
            </a:extLst>
          </p:cNvPr>
          <p:cNvSpPr>
            <a:spLocks noGrp="1"/>
          </p:cNvSpPr>
          <p:nvPr>
            <p:ph idx="1"/>
          </p:nvPr>
        </p:nvSpPr>
        <p:spPr/>
        <p:txBody>
          <a:bodyPr/>
          <a:lstStyle/>
          <a:p>
            <a:pPr marL="0" indent="0">
              <a:buNone/>
            </a:pPr>
            <a:r>
              <a:rPr lang="en-US" dirty="0"/>
              <a:t> 2. Qualitative Method</a:t>
            </a:r>
          </a:p>
          <a:p>
            <a:pPr lvl="1"/>
            <a:r>
              <a:rPr lang="en-US" dirty="0"/>
              <a:t>Compensatory education is awarded based on the educational benefit lost</a:t>
            </a:r>
          </a:p>
          <a:p>
            <a:pPr marL="457200" lvl="1" indent="0">
              <a:buNone/>
            </a:pPr>
            <a:r>
              <a:rPr lang="en-US" dirty="0"/>
              <a:t>	Ex:	Student lost 10 weeks of speech therapy.</a:t>
            </a:r>
          </a:p>
          <a:p>
            <a:pPr marL="457200" lvl="1" indent="0">
              <a:buNone/>
            </a:pPr>
            <a:r>
              <a:rPr lang="en-US" dirty="0"/>
              <a:t>		Speech therapy should be 30 minutes weekly.</a:t>
            </a:r>
          </a:p>
          <a:p>
            <a:pPr marL="457200" lvl="1" indent="0">
              <a:buNone/>
            </a:pPr>
            <a:r>
              <a:rPr lang="en-US" dirty="0"/>
              <a:t>		After </a:t>
            </a:r>
            <a:r>
              <a:rPr lang="en-US"/>
              <a:t>conducting new </a:t>
            </a:r>
            <a:r>
              <a:rPr lang="en-US" dirty="0"/>
              <a:t>evaluations and reviewing recent data 			showing regression, it is determined that 30 minutes would not be 		sufficient to bring student to where he would have been, and 60 			minutes is more appropriate.</a:t>
            </a:r>
          </a:p>
          <a:p>
            <a:pPr marL="457200" lvl="1" indent="0">
              <a:buNone/>
            </a:pPr>
            <a:r>
              <a:rPr lang="en-US" dirty="0"/>
              <a:t>		10 </a:t>
            </a:r>
            <a:r>
              <a:rPr lang="en-US" sz="2000" dirty="0"/>
              <a:t>x</a:t>
            </a:r>
            <a:r>
              <a:rPr lang="en-US" dirty="0"/>
              <a:t> 60=600 or 10 hours of speech therapy.</a:t>
            </a:r>
          </a:p>
          <a:p>
            <a:pPr marL="457200" lvl="1" indent="0">
              <a:buNone/>
            </a:pPr>
            <a:r>
              <a:rPr lang="en-US" dirty="0"/>
              <a:t>		These 10 hours must be provided in addition to special education 			and related services the student is already receiving.	 </a:t>
            </a:r>
          </a:p>
          <a:p>
            <a:pPr marL="457200" lvl="1" indent="0">
              <a:buNone/>
            </a:pPr>
            <a:endParaRPr lang="en-US" dirty="0"/>
          </a:p>
          <a:p>
            <a:pPr marL="457200" lvl="1" indent="0">
              <a:buNone/>
            </a:pPr>
            <a:endParaRPr lang="en-US" dirty="0"/>
          </a:p>
          <a:p>
            <a:pPr lvl="2"/>
            <a:endParaRPr lang="en-US" dirty="0"/>
          </a:p>
        </p:txBody>
      </p:sp>
    </p:spTree>
    <p:extLst>
      <p:ext uri="{BB962C8B-B14F-4D97-AF65-F5344CB8AC3E}">
        <p14:creationId xmlns:p14="http://schemas.microsoft.com/office/powerpoint/2010/main" val="1845158312"/>
      </p:ext>
    </p:extLst>
  </p:cSld>
  <p:clrMapOvr>
    <a:masterClrMapping/>
  </p:clrMapOvr>
  <mc:AlternateContent xmlns:mc="http://schemas.openxmlformats.org/markup-compatibility/2006" xmlns:p14="http://schemas.microsoft.com/office/powerpoint/2010/main">
    <mc:Choice Requires="p14">
      <p:transition spd="slow" p14:dur="2000" advTm="42496"/>
    </mc:Choice>
    <mc:Fallback xmlns="">
      <p:transition spd="slow" advTm="424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Disability Rights Florida </a:t>
            </a:r>
          </a:p>
        </p:txBody>
      </p:sp>
      <p:sp>
        <p:nvSpPr>
          <p:cNvPr id="3" name="Content Placeholder 2"/>
          <p:cNvSpPr>
            <a:spLocks noGrp="1"/>
          </p:cNvSpPr>
          <p:nvPr>
            <p:ph idx="1"/>
          </p:nvPr>
        </p:nvSpPr>
        <p:spPr/>
        <p:txBody>
          <a:bodyPr vert="horz" lIns="91440" tIns="45720" rIns="91440" bIns="45720" rtlCol="0" anchor="t">
            <a:noAutofit/>
          </a:bodyPr>
          <a:lstStyle/>
          <a:p>
            <a:endParaRPr lang="en-US" sz="2800" dirty="0">
              <a:latin typeface="Tahoma"/>
              <a:ea typeface="Tahoma"/>
              <a:cs typeface="Tahoma"/>
            </a:endParaRPr>
          </a:p>
          <a:p>
            <a:r>
              <a:rPr lang="en-US" sz="2800" dirty="0">
                <a:latin typeface="Tahoma"/>
                <a:ea typeface="Tahoma"/>
                <a:cs typeface="Tahoma"/>
              </a:rPr>
              <a:t>Funding, responsibility, and authority under nine federal programs to protect the rights of Floridians with disabilities </a:t>
            </a:r>
            <a:endParaRPr lang="en-US" sz="2800" dirty="0"/>
          </a:p>
          <a:p>
            <a:r>
              <a:rPr lang="en-US" sz="2800" dirty="0">
                <a:latin typeface="Tahoma"/>
                <a:ea typeface="Tahoma"/>
                <a:cs typeface="Tahoma"/>
              </a:rPr>
              <a:t>A not-for-profit corporation since 1987</a:t>
            </a:r>
          </a:p>
          <a:p>
            <a:r>
              <a:rPr lang="en-US" sz="2800" dirty="0">
                <a:latin typeface="Tahoma"/>
                <a:ea typeface="Tahoma"/>
                <a:cs typeface="Tahoma"/>
              </a:rPr>
              <a:t>Offices in Tallahassee, Tampa, Hollywood, and Gainesville </a:t>
            </a:r>
            <a:endParaRPr lang="en-US" sz="2800" dirty="0"/>
          </a:p>
          <a:p>
            <a:r>
              <a:rPr lang="en-US" sz="2800" dirty="0">
                <a:latin typeface="Tahoma"/>
                <a:ea typeface="Tahoma"/>
                <a:cs typeface="Tahoma"/>
              </a:rPr>
              <a:t>Satellite offices in several other communities </a:t>
            </a:r>
            <a:endParaRPr lang="en-US" sz="2800" dirty="0"/>
          </a:p>
        </p:txBody>
      </p:sp>
    </p:spTree>
    <p:extLst>
      <p:ext uri="{BB962C8B-B14F-4D97-AF65-F5344CB8AC3E}">
        <p14:creationId xmlns:p14="http://schemas.microsoft.com/office/powerpoint/2010/main" val="3401988576"/>
      </p:ext>
    </p:extLst>
  </p:cSld>
  <p:clrMapOvr>
    <a:masterClrMapping/>
  </p:clrMapOvr>
  <mc:AlternateContent xmlns:mc="http://schemas.openxmlformats.org/markup-compatibility/2006" xmlns:p14="http://schemas.microsoft.com/office/powerpoint/2010/main">
    <mc:Choice Requires="p14">
      <p:transition spd="slow" p14:dur="2000" advTm="20756"/>
    </mc:Choice>
    <mc:Fallback xmlns="">
      <p:transition spd="slow" advTm="2075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A1E8-6670-4EA3-BF4A-945DD7A87D42}"/>
              </a:ext>
            </a:extLst>
          </p:cNvPr>
          <p:cNvSpPr>
            <a:spLocks noGrp="1"/>
          </p:cNvSpPr>
          <p:nvPr>
            <p:ph type="title"/>
          </p:nvPr>
        </p:nvSpPr>
        <p:spPr/>
        <p:txBody>
          <a:bodyPr/>
          <a:lstStyle/>
          <a:p>
            <a:r>
              <a:rPr lang="en-US" dirty="0"/>
              <a:t>Extended School Year 1 of 2 	</a:t>
            </a:r>
          </a:p>
        </p:txBody>
      </p:sp>
      <p:sp>
        <p:nvSpPr>
          <p:cNvPr id="3" name="Content Placeholder 2">
            <a:extLst>
              <a:ext uri="{FF2B5EF4-FFF2-40B4-BE49-F238E27FC236}">
                <a16:creationId xmlns:a16="http://schemas.microsoft.com/office/drawing/2014/main" id="{250F3331-5AB3-46F0-BD12-61B381EF8D93}"/>
              </a:ext>
            </a:extLst>
          </p:cNvPr>
          <p:cNvSpPr>
            <a:spLocks noGrp="1"/>
          </p:cNvSpPr>
          <p:nvPr>
            <p:ph idx="1"/>
          </p:nvPr>
        </p:nvSpPr>
        <p:spPr/>
        <p:txBody>
          <a:bodyPr/>
          <a:lstStyle/>
          <a:p>
            <a:pPr marL="0" indent="0">
              <a:buNone/>
            </a:pPr>
            <a:r>
              <a:rPr lang="en-US" dirty="0"/>
              <a:t>Is compensatory education the same as extended school year (ESY)?</a:t>
            </a:r>
          </a:p>
          <a:p>
            <a:r>
              <a:rPr lang="en-US" dirty="0"/>
              <a:t>No, compensatory education is special education or services that are owed to the student. ESY is provided to a student in addition to the services they receive through the regular school year and is designed to help maintain skills over school breaks to prevent regression in critical life skills related to academics, communication, independent functioning and self sufficiency, social or emotional development, and behavior; recoup skills or maintain emerging skills; or if the nature of the student’s disability is such that the student would be unlikely to benefit from their education without the provision of ESY. </a:t>
            </a:r>
            <a:endParaRPr lang="en-US" sz="800" dirty="0"/>
          </a:p>
          <a:p>
            <a:pPr marL="0" indent="0">
              <a:buNone/>
            </a:pPr>
            <a:endParaRPr lang="en-US" sz="800" dirty="0"/>
          </a:p>
          <a:p>
            <a:pPr marL="0" indent="0">
              <a:buNone/>
            </a:pPr>
            <a:r>
              <a:rPr lang="en-US" dirty="0"/>
              <a:t>	</a:t>
            </a:r>
          </a:p>
        </p:txBody>
      </p:sp>
    </p:spTree>
    <p:extLst>
      <p:ext uri="{BB962C8B-B14F-4D97-AF65-F5344CB8AC3E}">
        <p14:creationId xmlns:p14="http://schemas.microsoft.com/office/powerpoint/2010/main" val="2753496680"/>
      </p:ext>
    </p:extLst>
  </p:cSld>
  <p:clrMapOvr>
    <a:masterClrMapping/>
  </p:clrMapOvr>
  <mc:AlternateContent xmlns:mc="http://schemas.openxmlformats.org/markup-compatibility/2006" xmlns:p14="http://schemas.microsoft.com/office/powerpoint/2010/main">
    <mc:Choice Requires="p14">
      <p:transition spd="slow" p14:dur="2000" advTm="47685"/>
    </mc:Choice>
    <mc:Fallback xmlns="">
      <p:transition spd="slow" advTm="4768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86CE-11F2-4849-A08D-F53A18637F61}"/>
              </a:ext>
            </a:extLst>
          </p:cNvPr>
          <p:cNvSpPr>
            <a:spLocks noGrp="1"/>
          </p:cNvSpPr>
          <p:nvPr>
            <p:ph type="title"/>
          </p:nvPr>
        </p:nvSpPr>
        <p:spPr/>
        <p:txBody>
          <a:bodyPr/>
          <a:lstStyle/>
          <a:p>
            <a:r>
              <a:rPr lang="en-US" dirty="0"/>
              <a:t>Extended School Year 2 of 2</a:t>
            </a:r>
          </a:p>
        </p:txBody>
      </p:sp>
      <p:sp>
        <p:nvSpPr>
          <p:cNvPr id="3" name="Content Placeholder 2">
            <a:extLst>
              <a:ext uri="{FF2B5EF4-FFF2-40B4-BE49-F238E27FC236}">
                <a16:creationId xmlns:a16="http://schemas.microsoft.com/office/drawing/2014/main" id="{D7FA0FA6-F629-4937-95E0-16C50E22FCCD}"/>
              </a:ext>
            </a:extLst>
          </p:cNvPr>
          <p:cNvSpPr>
            <a:spLocks noGrp="1"/>
          </p:cNvSpPr>
          <p:nvPr>
            <p:ph idx="1"/>
          </p:nvPr>
        </p:nvSpPr>
        <p:spPr/>
        <p:txBody>
          <a:bodyPr/>
          <a:lstStyle/>
          <a:p>
            <a:r>
              <a:rPr lang="en-US" b="0" i="0" dirty="0">
                <a:effectLst/>
              </a:rPr>
              <a:t>Extenuating circumstances pertinent to the student’s current situation that indicate the likelihood that FAPE would not be provided without ESY services.</a:t>
            </a:r>
            <a:endParaRPr lang="en-US" dirty="0"/>
          </a:p>
          <a:p>
            <a:r>
              <a:rPr lang="en-US" dirty="0"/>
              <a:t>Although compensatory education may be provided during ESY they are not interchangeable. Therefore, a student who is owed compensatory education for services missed but also requires ESY must receive both.</a:t>
            </a:r>
          </a:p>
          <a:p>
            <a:r>
              <a:rPr lang="en-US" dirty="0"/>
              <a:t>A student may have a perfect IEP and still need ESY. While for compensatory education to apply there had to be a failure.</a:t>
            </a:r>
          </a:p>
          <a:p>
            <a:pPr marL="0" indent="0">
              <a:buNone/>
            </a:pPr>
            <a:r>
              <a:rPr lang="en-US" dirty="0"/>
              <a:t> </a:t>
            </a:r>
          </a:p>
          <a:p>
            <a:endParaRPr lang="en-US" dirty="0"/>
          </a:p>
        </p:txBody>
      </p:sp>
    </p:spTree>
    <p:extLst>
      <p:ext uri="{BB962C8B-B14F-4D97-AF65-F5344CB8AC3E}">
        <p14:creationId xmlns:p14="http://schemas.microsoft.com/office/powerpoint/2010/main" val="3801743706"/>
      </p:ext>
    </p:extLst>
  </p:cSld>
  <p:clrMapOvr>
    <a:masterClrMapping/>
  </p:clrMapOvr>
  <mc:AlternateContent xmlns:mc="http://schemas.openxmlformats.org/markup-compatibility/2006" xmlns:p14="http://schemas.microsoft.com/office/powerpoint/2010/main">
    <mc:Choice Requires="p14">
      <p:transition spd="slow" p14:dur="2000" advTm="35683"/>
    </mc:Choice>
    <mc:Fallback xmlns="">
      <p:transition spd="slow" advTm="3568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D6A7-963E-4134-B436-CEAE36887474}"/>
              </a:ext>
            </a:extLst>
          </p:cNvPr>
          <p:cNvSpPr>
            <a:spLocks noGrp="1"/>
          </p:cNvSpPr>
          <p:nvPr>
            <p:ph type="title"/>
          </p:nvPr>
        </p:nvSpPr>
        <p:spPr/>
        <p:txBody>
          <a:bodyPr/>
          <a:lstStyle/>
          <a:p>
            <a:r>
              <a:rPr lang="en-US" dirty="0"/>
              <a:t>Factors Outlined by FLDOE</a:t>
            </a:r>
          </a:p>
        </p:txBody>
      </p:sp>
      <p:sp>
        <p:nvSpPr>
          <p:cNvPr id="3" name="Content Placeholder 2">
            <a:extLst>
              <a:ext uri="{FF2B5EF4-FFF2-40B4-BE49-F238E27FC236}">
                <a16:creationId xmlns:a16="http://schemas.microsoft.com/office/drawing/2014/main" id="{05E83D96-98C0-46E5-B3D7-CB791B43F89B}"/>
              </a:ext>
            </a:extLst>
          </p:cNvPr>
          <p:cNvSpPr>
            <a:spLocks noGrp="1"/>
          </p:cNvSpPr>
          <p:nvPr>
            <p:ph idx="1"/>
          </p:nvPr>
        </p:nvSpPr>
        <p:spPr/>
        <p:txBody>
          <a:bodyPr/>
          <a:lstStyle/>
          <a:p>
            <a:pPr marL="742950" lvl="1" indent="-285750" algn="l">
              <a:buFont typeface="Arial" panose="020B0604020202020204" pitchFamily="34" charset="0"/>
              <a:buChar char="•"/>
            </a:pPr>
            <a:r>
              <a:rPr lang="en-US" sz="2400" b="0" i="0" dirty="0">
                <a:effectLst/>
              </a:rPr>
              <a:t>Regression/recoupment</a:t>
            </a:r>
          </a:p>
          <a:p>
            <a:pPr marL="742950" lvl="1" indent="-285750" algn="l">
              <a:buFont typeface="Arial" panose="020B0604020202020204" pitchFamily="34" charset="0"/>
              <a:buChar char="•"/>
            </a:pPr>
            <a:r>
              <a:rPr lang="en-US" sz="2400" b="0" i="0" dirty="0">
                <a:effectLst/>
              </a:rPr>
              <a:t>Critical point of instruction</a:t>
            </a:r>
          </a:p>
          <a:p>
            <a:pPr marL="742950" lvl="1" indent="-285750" algn="l">
              <a:buFont typeface="Arial" panose="020B0604020202020204" pitchFamily="34" charset="0"/>
              <a:buChar char="•"/>
            </a:pPr>
            <a:r>
              <a:rPr lang="en-US" sz="2400" b="0" i="0" dirty="0">
                <a:effectLst/>
              </a:rPr>
              <a:t>Emerging Skills</a:t>
            </a:r>
          </a:p>
          <a:p>
            <a:pPr marL="742950" lvl="1" indent="-285750" algn="l">
              <a:buFont typeface="Arial" panose="020B0604020202020204" pitchFamily="34" charset="0"/>
              <a:buChar char="•"/>
            </a:pPr>
            <a:r>
              <a:rPr lang="en-US" sz="2400" b="0" i="0" dirty="0">
                <a:effectLst/>
              </a:rPr>
              <a:t>Nature of severity of disability</a:t>
            </a:r>
          </a:p>
          <a:p>
            <a:pPr marL="742950" lvl="1" indent="-285750" algn="l">
              <a:buFont typeface="Arial" panose="020B0604020202020204" pitchFamily="34" charset="0"/>
              <a:buChar char="•"/>
            </a:pPr>
            <a:r>
              <a:rPr lang="en-US" sz="2400" b="0" i="0" dirty="0">
                <a:effectLst/>
              </a:rPr>
              <a:t>Interfering behaviors</a:t>
            </a:r>
          </a:p>
          <a:p>
            <a:pPr marL="742950" lvl="1" indent="-285750" algn="l">
              <a:buFont typeface="Arial" panose="020B0604020202020204" pitchFamily="34" charset="0"/>
              <a:buChar char="•"/>
            </a:pPr>
            <a:r>
              <a:rPr lang="en-US" sz="2400" b="0" i="0" dirty="0">
                <a:effectLst/>
              </a:rPr>
              <a:t>Rate of progress</a:t>
            </a:r>
          </a:p>
          <a:p>
            <a:pPr marL="742950" lvl="1" indent="-285750" algn="l">
              <a:buFont typeface="Arial" panose="020B0604020202020204" pitchFamily="34" charset="0"/>
              <a:buChar char="•"/>
            </a:pPr>
            <a:r>
              <a:rPr lang="en-US" sz="2400" b="0" i="0" dirty="0">
                <a:effectLst/>
              </a:rPr>
              <a:t>Special circumstances (e.g., transition from school to work)</a:t>
            </a:r>
          </a:p>
          <a:p>
            <a:endParaRPr lang="en-US" dirty="0"/>
          </a:p>
        </p:txBody>
      </p:sp>
    </p:spTree>
    <p:extLst>
      <p:ext uri="{BB962C8B-B14F-4D97-AF65-F5344CB8AC3E}">
        <p14:creationId xmlns:p14="http://schemas.microsoft.com/office/powerpoint/2010/main" val="137032348"/>
      </p:ext>
    </p:extLst>
  </p:cSld>
  <p:clrMapOvr>
    <a:masterClrMapping/>
  </p:clrMapOvr>
  <mc:AlternateContent xmlns:mc="http://schemas.openxmlformats.org/markup-compatibility/2006" xmlns:p14="http://schemas.microsoft.com/office/powerpoint/2010/main">
    <mc:Choice Requires="p14">
      <p:transition spd="slow" p14:dur="2000" advTm="24053"/>
    </mc:Choice>
    <mc:Fallback xmlns="">
      <p:transition spd="slow" advTm="2405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CDEA-3F71-4532-B9F4-2A7EAAA34ED8}"/>
              </a:ext>
            </a:extLst>
          </p:cNvPr>
          <p:cNvSpPr>
            <a:spLocks noGrp="1"/>
          </p:cNvSpPr>
          <p:nvPr>
            <p:ph type="title"/>
          </p:nvPr>
        </p:nvSpPr>
        <p:spPr/>
        <p:txBody>
          <a:bodyPr>
            <a:normAutofit/>
          </a:bodyPr>
          <a:lstStyle/>
          <a:p>
            <a:r>
              <a:rPr lang="en-US" dirty="0"/>
              <a:t>Compensatory Education</a:t>
            </a:r>
          </a:p>
        </p:txBody>
      </p:sp>
      <p:sp>
        <p:nvSpPr>
          <p:cNvPr id="3" name="Content Placeholder 2">
            <a:extLst>
              <a:ext uri="{FF2B5EF4-FFF2-40B4-BE49-F238E27FC236}">
                <a16:creationId xmlns:a16="http://schemas.microsoft.com/office/drawing/2014/main" id="{A0871649-1784-4590-A9E6-628196C3F1C7}"/>
              </a:ext>
            </a:extLst>
          </p:cNvPr>
          <p:cNvSpPr>
            <a:spLocks noGrp="1"/>
          </p:cNvSpPr>
          <p:nvPr>
            <p:ph idx="1"/>
          </p:nvPr>
        </p:nvSpPr>
        <p:spPr/>
        <p:txBody>
          <a:bodyPr/>
          <a:lstStyle/>
          <a:p>
            <a:pPr marL="0" indent="0">
              <a:buNone/>
            </a:pPr>
            <a:r>
              <a:rPr lang="en-US" dirty="0"/>
              <a:t>Compensatory education does not require bad faith on behalf of the schools or gross negligence, therefore missed special education or related services as a result of closures such as with the pandemic or other special circumstances may entitle a student to compensatory education.</a:t>
            </a:r>
          </a:p>
          <a:p>
            <a:pPr marL="0" indent="0">
              <a:buNone/>
            </a:pPr>
            <a:endParaRPr lang="en-US" dirty="0"/>
          </a:p>
          <a:p>
            <a:pPr marL="0" indent="0">
              <a:buNone/>
            </a:pPr>
            <a:r>
              <a:rPr lang="en-US" dirty="0"/>
              <a:t>Awards of compensatory education for special education and services missed as a result of the pandemic or other special circumstances are not automatic and will need to be evaluated on an individual basis and look at various factors such as the actual loss of services, the student’s present levels of performance, progress and regression.</a:t>
            </a:r>
          </a:p>
        </p:txBody>
      </p:sp>
    </p:spTree>
    <p:extLst>
      <p:ext uri="{BB962C8B-B14F-4D97-AF65-F5344CB8AC3E}">
        <p14:creationId xmlns:p14="http://schemas.microsoft.com/office/powerpoint/2010/main" val="2407765378"/>
      </p:ext>
    </p:extLst>
  </p:cSld>
  <p:clrMapOvr>
    <a:masterClrMapping/>
  </p:clrMapOvr>
  <mc:AlternateContent xmlns:mc="http://schemas.openxmlformats.org/markup-compatibility/2006" xmlns:p14="http://schemas.microsoft.com/office/powerpoint/2010/main">
    <mc:Choice Requires="p14">
      <p:transition spd="slow" p14:dur="2000" advTm="41575"/>
    </mc:Choice>
    <mc:Fallback xmlns="">
      <p:transition spd="slow" advTm="415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A820-1149-468F-940A-56ED02C980F3}"/>
              </a:ext>
            </a:extLst>
          </p:cNvPr>
          <p:cNvSpPr>
            <a:spLocks noGrp="1"/>
          </p:cNvSpPr>
          <p:nvPr>
            <p:ph type="title"/>
          </p:nvPr>
        </p:nvSpPr>
        <p:spPr/>
        <p:txBody>
          <a:bodyPr/>
          <a:lstStyle/>
          <a:p>
            <a:r>
              <a:rPr lang="en-US" dirty="0"/>
              <a:t>I think I need it, what should I do?</a:t>
            </a:r>
          </a:p>
        </p:txBody>
      </p:sp>
      <p:sp>
        <p:nvSpPr>
          <p:cNvPr id="3" name="Content Placeholder 2">
            <a:extLst>
              <a:ext uri="{FF2B5EF4-FFF2-40B4-BE49-F238E27FC236}">
                <a16:creationId xmlns:a16="http://schemas.microsoft.com/office/drawing/2014/main" id="{FDD88F23-D794-4D4A-9DF8-2CE88EBCD39C}"/>
              </a:ext>
            </a:extLst>
          </p:cNvPr>
          <p:cNvSpPr>
            <a:spLocks noGrp="1"/>
          </p:cNvSpPr>
          <p:nvPr>
            <p:ph idx="1"/>
          </p:nvPr>
        </p:nvSpPr>
        <p:spPr/>
        <p:txBody>
          <a:bodyPr/>
          <a:lstStyle/>
          <a:p>
            <a:r>
              <a:rPr lang="en-US" dirty="0"/>
              <a:t>Document any missed sessions, services or issues</a:t>
            </a:r>
          </a:p>
          <a:p>
            <a:r>
              <a:rPr lang="en-US" dirty="0"/>
              <a:t>Maintain communication with teachers and service providers and understand how services are delivered and data is tracked</a:t>
            </a:r>
          </a:p>
          <a:p>
            <a:r>
              <a:rPr lang="en-US" dirty="0"/>
              <a:t>Ask for progress reports</a:t>
            </a:r>
          </a:p>
          <a:p>
            <a:r>
              <a:rPr lang="en-US" dirty="0"/>
              <a:t>Test your child at home for progress or regression</a:t>
            </a:r>
          </a:p>
          <a:p>
            <a:pPr lvl="1"/>
            <a:r>
              <a:rPr lang="en-US" dirty="0"/>
              <a:t>Due to COVID 19, school closures and distance learning, services have been provided differently. Video or audio recording the student periodically can help provide a record of any progression or regression for future discussion.</a:t>
            </a:r>
          </a:p>
          <a:p>
            <a:r>
              <a:rPr lang="en-US" dirty="0"/>
              <a:t>COVID 19 has also resulted in a change in the delivery of services</a:t>
            </a:r>
          </a:p>
          <a:p>
            <a:pPr lvl="1"/>
            <a:r>
              <a:rPr lang="en-US" dirty="0"/>
              <a:t>While the delivery might be different it is still important to have the student try to participate in the service and not just refuse outright. </a:t>
            </a:r>
          </a:p>
        </p:txBody>
      </p:sp>
    </p:spTree>
    <p:extLst>
      <p:ext uri="{BB962C8B-B14F-4D97-AF65-F5344CB8AC3E}">
        <p14:creationId xmlns:p14="http://schemas.microsoft.com/office/powerpoint/2010/main" val="3997278082"/>
      </p:ext>
    </p:extLst>
  </p:cSld>
  <p:clrMapOvr>
    <a:masterClrMapping/>
  </p:clrMapOvr>
  <mc:AlternateContent xmlns:mc="http://schemas.openxmlformats.org/markup-compatibility/2006" xmlns:p14="http://schemas.microsoft.com/office/powerpoint/2010/main">
    <mc:Choice Requires="p14">
      <p:transition spd="slow" p14:dur="2000" advTm="46044"/>
    </mc:Choice>
    <mc:Fallback xmlns="">
      <p:transition spd="slow" advTm="4604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E64A-4646-4825-875D-808B62402A80}"/>
              </a:ext>
            </a:extLst>
          </p:cNvPr>
          <p:cNvSpPr>
            <a:spLocks noGrp="1"/>
          </p:cNvSpPr>
          <p:nvPr>
            <p:ph type="title"/>
          </p:nvPr>
        </p:nvSpPr>
        <p:spPr/>
        <p:txBody>
          <a:bodyPr>
            <a:normAutofit/>
          </a:bodyPr>
          <a:lstStyle/>
          <a:p>
            <a:r>
              <a:rPr lang="en-US" sz="4000" dirty="0">
                <a:latin typeface="Tahoma"/>
                <a:ea typeface="Tahoma"/>
                <a:cs typeface="Tahoma"/>
              </a:rPr>
              <a:t>ADVOCACY AND LEGAL STRATEGIES</a:t>
            </a:r>
            <a:endParaRPr lang="en-US" sz="4000" dirty="0"/>
          </a:p>
        </p:txBody>
      </p:sp>
      <p:sp>
        <p:nvSpPr>
          <p:cNvPr id="3" name="Content Placeholder 2">
            <a:extLst>
              <a:ext uri="{FF2B5EF4-FFF2-40B4-BE49-F238E27FC236}">
                <a16:creationId xmlns:a16="http://schemas.microsoft.com/office/drawing/2014/main" id="{75ABE4D8-29B0-446C-9B57-7B6ED86F0317}"/>
              </a:ext>
            </a:extLst>
          </p:cNvPr>
          <p:cNvSpPr>
            <a:spLocks noGrp="1"/>
          </p:cNvSpPr>
          <p:nvPr>
            <p:ph idx="1"/>
          </p:nvPr>
        </p:nvSpPr>
        <p:spPr/>
        <p:txBody>
          <a:bodyPr vert="horz" lIns="91440" tIns="45720" rIns="91440" bIns="45720" rtlCol="0" anchor="t">
            <a:noAutofit/>
          </a:bodyPr>
          <a:lstStyle/>
          <a:p>
            <a:pPr marL="0" indent="0">
              <a:buNone/>
            </a:pPr>
            <a:r>
              <a:rPr lang="en-US" dirty="0">
                <a:latin typeface="Tahoma"/>
                <a:ea typeface="Tahoma"/>
                <a:cs typeface="Tahoma"/>
              </a:rPr>
              <a:t>How can you make your request?</a:t>
            </a:r>
          </a:p>
          <a:p>
            <a:pPr marL="0" indent="0">
              <a:buNone/>
            </a:pPr>
            <a:endParaRPr lang="en-US" dirty="0">
              <a:latin typeface="Tahoma"/>
              <a:ea typeface="Tahoma"/>
              <a:cs typeface="Tahoma"/>
            </a:endParaRPr>
          </a:p>
          <a:p>
            <a:pPr lvl="1"/>
            <a:r>
              <a:rPr lang="en-US" sz="2400" dirty="0">
                <a:latin typeface="Tahoma"/>
                <a:ea typeface="Tahoma"/>
                <a:cs typeface="Tahoma"/>
              </a:rPr>
              <a:t>Advocacy Letter</a:t>
            </a:r>
          </a:p>
          <a:p>
            <a:pPr lvl="1"/>
            <a:r>
              <a:rPr lang="en-US" sz="2400" dirty="0">
                <a:latin typeface="Tahoma"/>
                <a:ea typeface="Tahoma"/>
                <a:cs typeface="Tahoma"/>
              </a:rPr>
              <a:t>Request any denials in writing such as a prior written notice</a:t>
            </a:r>
          </a:p>
          <a:p>
            <a:pPr lvl="1"/>
            <a:r>
              <a:rPr lang="en-US" sz="2400" dirty="0">
                <a:latin typeface="Tahoma"/>
                <a:ea typeface="Tahoma"/>
                <a:cs typeface="Tahoma"/>
              </a:rPr>
              <a:t>State Complaint </a:t>
            </a:r>
          </a:p>
          <a:p>
            <a:pPr lvl="1"/>
            <a:r>
              <a:rPr lang="en-US" sz="2400" dirty="0">
                <a:latin typeface="Tahoma"/>
                <a:ea typeface="Tahoma"/>
                <a:cs typeface="Tahoma"/>
              </a:rPr>
              <a:t>Due Process </a:t>
            </a:r>
          </a:p>
        </p:txBody>
      </p:sp>
    </p:spTree>
    <p:extLst>
      <p:ext uri="{BB962C8B-B14F-4D97-AF65-F5344CB8AC3E}">
        <p14:creationId xmlns:p14="http://schemas.microsoft.com/office/powerpoint/2010/main" val="1019797773"/>
      </p:ext>
    </p:extLst>
  </p:cSld>
  <p:clrMapOvr>
    <a:masterClrMapping/>
  </p:clrMapOvr>
  <mc:AlternateContent xmlns:mc="http://schemas.openxmlformats.org/markup-compatibility/2006" xmlns:p14="http://schemas.microsoft.com/office/powerpoint/2010/main">
    <mc:Choice Requires="p14">
      <p:transition spd="slow" p14:dur="2000" advTm="15401"/>
    </mc:Choice>
    <mc:Fallback xmlns="">
      <p:transition spd="slow" advTm="1540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0592-84C8-454C-B18C-B4706EBDFB0A}"/>
              </a:ext>
            </a:extLst>
          </p:cNvPr>
          <p:cNvSpPr>
            <a:spLocks noGrp="1"/>
          </p:cNvSpPr>
          <p:nvPr>
            <p:ph type="title"/>
          </p:nvPr>
        </p:nvSpPr>
        <p:spPr/>
        <p:txBody>
          <a:bodyPr/>
          <a:lstStyle/>
          <a:p>
            <a:r>
              <a:rPr lang="en-US" dirty="0">
                <a:latin typeface="Tahoma"/>
                <a:ea typeface="Tahoma"/>
                <a:cs typeface="Tahoma"/>
              </a:rPr>
              <a:t>HYPOTHETICAL #1</a:t>
            </a:r>
            <a:endParaRPr lang="en-US" dirty="0"/>
          </a:p>
        </p:txBody>
      </p:sp>
      <p:sp>
        <p:nvSpPr>
          <p:cNvPr id="3" name="Content Placeholder 2">
            <a:extLst>
              <a:ext uri="{FF2B5EF4-FFF2-40B4-BE49-F238E27FC236}">
                <a16:creationId xmlns:a16="http://schemas.microsoft.com/office/drawing/2014/main" id="{C7BBD0F1-DED7-41AF-AEFB-72056879CE31}"/>
              </a:ext>
            </a:extLst>
          </p:cNvPr>
          <p:cNvSpPr>
            <a:spLocks noGrp="1"/>
          </p:cNvSpPr>
          <p:nvPr>
            <p:ph idx="1"/>
          </p:nvPr>
        </p:nvSpPr>
        <p:spPr>
          <a:xfrm>
            <a:off x="838200" y="1583241"/>
            <a:ext cx="10515600" cy="4351338"/>
          </a:xfrm>
        </p:spPr>
        <p:txBody>
          <a:bodyPr vert="horz" lIns="91440" tIns="45720" rIns="91440" bIns="45720" rtlCol="0" anchor="t">
            <a:noAutofit/>
          </a:bodyPr>
          <a:lstStyle/>
          <a:p>
            <a:r>
              <a:rPr lang="en-US" dirty="0">
                <a:latin typeface="Tahoma"/>
                <a:ea typeface="Tahoma"/>
                <a:cs typeface="Tahoma"/>
              </a:rPr>
              <a:t>Student’s IEP team determined that student should receive one 30-minute session of occupational therapy (OT) per week. No OT was provided during the 2019 school year. </a:t>
            </a:r>
          </a:p>
          <a:p>
            <a:r>
              <a:rPr lang="en-US" dirty="0">
                <a:latin typeface="Tahoma"/>
                <a:ea typeface="Tahoma"/>
                <a:cs typeface="Tahoma"/>
              </a:rPr>
              <a:t>There were 36 weeks in the 2019 school year. </a:t>
            </a:r>
          </a:p>
          <a:p>
            <a:r>
              <a:rPr lang="en-US" dirty="0">
                <a:latin typeface="Tahoma"/>
                <a:ea typeface="Tahoma"/>
                <a:cs typeface="Tahoma"/>
              </a:rPr>
              <a:t>36 weeks x 30 minutes per week = 1,080 minutes</a:t>
            </a:r>
          </a:p>
          <a:p>
            <a:r>
              <a:rPr lang="en-US" dirty="0">
                <a:latin typeface="Tahoma"/>
                <a:ea typeface="Tahoma"/>
                <a:cs typeface="Tahoma"/>
              </a:rPr>
              <a:t>The 1,080 minutes of OT must be provided in addition to the OT student is to receive on current IEP.</a:t>
            </a:r>
            <a:endParaRPr lang="en-US" dirty="0"/>
          </a:p>
        </p:txBody>
      </p:sp>
    </p:spTree>
    <p:extLst>
      <p:ext uri="{BB962C8B-B14F-4D97-AF65-F5344CB8AC3E}">
        <p14:creationId xmlns:p14="http://schemas.microsoft.com/office/powerpoint/2010/main" val="695512345"/>
      </p:ext>
    </p:extLst>
  </p:cSld>
  <p:clrMapOvr>
    <a:masterClrMapping/>
  </p:clrMapOvr>
  <mc:AlternateContent xmlns:mc="http://schemas.openxmlformats.org/markup-compatibility/2006" xmlns:p14="http://schemas.microsoft.com/office/powerpoint/2010/main">
    <mc:Choice Requires="p14">
      <p:transition spd="slow" p14:dur="2000" advTm="36770"/>
    </mc:Choice>
    <mc:Fallback xmlns="">
      <p:transition spd="slow" advTm="3677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F4E9-6180-46F3-A7BF-6CF5D1E12CA8}"/>
              </a:ext>
            </a:extLst>
          </p:cNvPr>
          <p:cNvSpPr>
            <a:spLocks noGrp="1"/>
          </p:cNvSpPr>
          <p:nvPr>
            <p:ph type="title"/>
          </p:nvPr>
        </p:nvSpPr>
        <p:spPr/>
        <p:txBody>
          <a:bodyPr/>
          <a:lstStyle/>
          <a:p>
            <a:r>
              <a:rPr lang="en-US" dirty="0">
                <a:latin typeface="Tahoma"/>
                <a:ea typeface="Tahoma"/>
                <a:cs typeface="Tahoma"/>
              </a:rPr>
              <a:t>HYPOTHETICAL #2</a:t>
            </a:r>
            <a:endParaRPr lang="en-US" dirty="0"/>
          </a:p>
        </p:txBody>
      </p:sp>
      <p:sp>
        <p:nvSpPr>
          <p:cNvPr id="3" name="Content Placeholder 2">
            <a:extLst>
              <a:ext uri="{FF2B5EF4-FFF2-40B4-BE49-F238E27FC236}">
                <a16:creationId xmlns:a16="http://schemas.microsoft.com/office/drawing/2014/main" id="{D2D71A0F-FA7C-4330-9067-2DE228AC8221}"/>
              </a:ext>
            </a:extLst>
          </p:cNvPr>
          <p:cNvSpPr>
            <a:spLocks noGrp="1"/>
          </p:cNvSpPr>
          <p:nvPr>
            <p:ph idx="1"/>
          </p:nvPr>
        </p:nvSpPr>
        <p:spPr>
          <a:xfrm>
            <a:off x="838200" y="1470506"/>
            <a:ext cx="10515600" cy="4351338"/>
          </a:xfrm>
        </p:spPr>
        <p:txBody>
          <a:bodyPr vert="horz" lIns="91440" tIns="45720" rIns="91440" bIns="45720" rtlCol="0" anchor="t">
            <a:noAutofit/>
          </a:bodyPr>
          <a:lstStyle/>
          <a:p>
            <a:r>
              <a:rPr lang="en-US" sz="2350" dirty="0">
                <a:latin typeface="Tahoma"/>
                <a:ea typeface="Tahoma"/>
                <a:cs typeface="Tahoma"/>
              </a:rPr>
              <a:t>Parent requested student who was on </a:t>
            </a:r>
            <a:r>
              <a:rPr lang="en-US" sz="2350" dirty="0" err="1">
                <a:latin typeface="Tahoma"/>
                <a:ea typeface="Tahoma"/>
                <a:cs typeface="Tahoma"/>
              </a:rPr>
              <a:t>RtI</a:t>
            </a:r>
            <a:r>
              <a:rPr lang="en-US" sz="2350" dirty="0">
                <a:latin typeface="Tahoma"/>
                <a:ea typeface="Tahoma"/>
                <a:cs typeface="Tahoma"/>
              </a:rPr>
              <a:t> without progress to be evaluated for specific learning disability and language impairment. Student was found eligible for an IEP under the SLD category but there was a delay in the language evaluations. </a:t>
            </a:r>
          </a:p>
          <a:p>
            <a:r>
              <a:rPr lang="en-US" sz="2350" dirty="0">
                <a:latin typeface="Tahoma"/>
                <a:ea typeface="Tahoma"/>
                <a:cs typeface="Tahoma"/>
              </a:rPr>
              <a:t>Even with an IEP in place, student still made no significant academic progress in 25 weeks and remained on a kindergarten reading level although in 3</a:t>
            </a:r>
            <a:r>
              <a:rPr lang="en-US" sz="2350" baseline="30000" dirty="0">
                <a:latin typeface="Tahoma"/>
                <a:ea typeface="Tahoma"/>
                <a:cs typeface="Tahoma"/>
              </a:rPr>
              <a:t>rd</a:t>
            </a:r>
            <a:r>
              <a:rPr lang="en-US" sz="2350" dirty="0">
                <a:latin typeface="Tahoma"/>
                <a:ea typeface="Tahoma"/>
                <a:cs typeface="Tahoma"/>
              </a:rPr>
              <a:t> grade. Student in the meantime was receiving ESOL services to work on language skill although English was student’s primary language.</a:t>
            </a:r>
          </a:p>
          <a:p>
            <a:r>
              <a:rPr lang="en-US" sz="2350" dirty="0">
                <a:latin typeface="Tahoma"/>
                <a:ea typeface="Tahoma"/>
                <a:cs typeface="Tahoma"/>
              </a:rPr>
              <a:t>After submitting a state complaint student was entitled to 25 hours of specially designed instruction for reading. The ESOL services were not appropriate and removed, language therapy was added, and 6 hours were added for due to the delay in evaluating.</a:t>
            </a:r>
          </a:p>
        </p:txBody>
      </p:sp>
    </p:spTree>
    <p:extLst>
      <p:ext uri="{BB962C8B-B14F-4D97-AF65-F5344CB8AC3E}">
        <p14:creationId xmlns:p14="http://schemas.microsoft.com/office/powerpoint/2010/main" val="1512582326"/>
      </p:ext>
    </p:extLst>
  </p:cSld>
  <p:clrMapOvr>
    <a:masterClrMapping/>
  </p:clrMapOvr>
  <mc:AlternateContent xmlns:mc="http://schemas.openxmlformats.org/markup-compatibility/2006" xmlns:p14="http://schemas.microsoft.com/office/powerpoint/2010/main">
    <mc:Choice Requires="p14">
      <p:transition spd="slow" p14:dur="2000" advTm="54549"/>
    </mc:Choice>
    <mc:Fallback xmlns="">
      <p:transition spd="slow" advTm="5454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88E1-0E9A-42A6-9E7C-E56A28FCD1AD}"/>
              </a:ext>
            </a:extLst>
          </p:cNvPr>
          <p:cNvSpPr>
            <a:spLocks noGrp="1"/>
          </p:cNvSpPr>
          <p:nvPr>
            <p:ph type="title"/>
          </p:nvPr>
        </p:nvSpPr>
        <p:spPr/>
        <p:txBody>
          <a:bodyPr/>
          <a:lstStyle/>
          <a:p>
            <a:r>
              <a:rPr lang="en-US" dirty="0">
                <a:latin typeface="Tahoma"/>
                <a:ea typeface="Tahoma"/>
                <a:cs typeface="Tahoma"/>
              </a:rPr>
              <a:t>HYPOTHETICAL #3</a:t>
            </a:r>
            <a:endParaRPr lang="en-US" dirty="0"/>
          </a:p>
        </p:txBody>
      </p:sp>
      <p:sp>
        <p:nvSpPr>
          <p:cNvPr id="3" name="Content Placeholder 2">
            <a:extLst>
              <a:ext uri="{FF2B5EF4-FFF2-40B4-BE49-F238E27FC236}">
                <a16:creationId xmlns:a16="http://schemas.microsoft.com/office/drawing/2014/main" id="{E3A0CEBE-51D1-4217-BE76-D79DDFFA6781}"/>
              </a:ext>
            </a:extLst>
          </p:cNvPr>
          <p:cNvSpPr>
            <a:spLocks noGrp="1"/>
          </p:cNvSpPr>
          <p:nvPr>
            <p:ph idx="1"/>
          </p:nvPr>
        </p:nvSpPr>
        <p:spPr/>
        <p:txBody>
          <a:bodyPr vert="horz" lIns="91440" tIns="45720" rIns="91440" bIns="45720" rtlCol="0" anchor="t">
            <a:noAutofit/>
          </a:bodyPr>
          <a:lstStyle/>
          <a:p>
            <a:r>
              <a:rPr lang="en-US" dirty="0"/>
              <a:t>Student with an IEP received two years of language services focusing on letter sounds. Student did not make significant progress during this time.</a:t>
            </a:r>
          </a:p>
          <a:p>
            <a:r>
              <a:rPr lang="en-US" dirty="0"/>
              <a:t>After an independent educational evaluation determined that student’s primary area of need was in pragmatics rather than letter sounds. A compensatory education request was made for two years before the due process complaint was filed because although the services on the IEP were received, they were not comparable to what the student actually required based on the evaluations and the student did not make meaningful gains. </a:t>
            </a:r>
          </a:p>
          <a:p>
            <a:r>
              <a:rPr lang="en-US" dirty="0"/>
              <a:t>Compensatory education was awarded based on the benefit lost.</a:t>
            </a:r>
          </a:p>
        </p:txBody>
      </p:sp>
    </p:spTree>
    <p:extLst>
      <p:ext uri="{BB962C8B-B14F-4D97-AF65-F5344CB8AC3E}">
        <p14:creationId xmlns:p14="http://schemas.microsoft.com/office/powerpoint/2010/main" val="3394085757"/>
      </p:ext>
    </p:extLst>
  </p:cSld>
  <p:clrMapOvr>
    <a:masterClrMapping/>
  </p:clrMapOvr>
  <mc:AlternateContent xmlns:mc="http://schemas.openxmlformats.org/markup-compatibility/2006" xmlns:p14="http://schemas.microsoft.com/office/powerpoint/2010/main">
    <mc:Choice Requires="p14">
      <p:transition spd="slow" p14:dur="2000" advTm="50519"/>
    </mc:Choice>
    <mc:Fallback xmlns="">
      <p:transition spd="slow" advTm="5051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88E1-0E9A-42A6-9E7C-E56A28FCD1AD}"/>
              </a:ext>
            </a:extLst>
          </p:cNvPr>
          <p:cNvSpPr>
            <a:spLocks noGrp="1"/>
          </p:cNvSpPr>
          <p:nvPr>
            <p:ph type="title"/>
          </p:nvPr>
        </p:nvSpPr>
        <p:spPr/>
        <p:txBody>
          <a:bodyPr/>
          <a:lstStyle/>
          <a:p>
            <a:r>
              <a:rPr lang="en-US" dirty="0">
                <a:latin typeface="Tahoma"/>
                <a:ea typeface="Tahoma"/>
                <a:cs typeface="Tahoma"/>
              </a:rPr>
              <a:t>HYPOTHETICAL #4</a:t>
            </a:r>
            <a:endParaRPr lang="en-US" dirty="0"/>
          </a:p>
        </p:txBody>
      </p:sp>
      <p:sp>
        <p:nvSpPr>
          <p:cNvPr id="3" name="Content Placeholder 2">
            <a:extLst>
              <a:ext uri="{FF2B5EF4-FFF2-40B4-BE49-F238E27FC236}">
                <a16:creationId xmlns:a16="http://schemas.microsoft.com/office/drawing/2014/main" id="{E3A0CEBE-51D1-4217-BE76-D79DDFFA6781}"/>
              </a:ext>
            </a:extLst>
          </p:cNvPr>
          <p:cNvSpPr>
            <a:spLocks noGrp="1"/>
          </p:cNvSpPr>
          <p:nvPr>
            <p:ph idx="1"/>
          </p:nvPr>
        </p:nvSpPr>
        <p:spPr/>
        <p:txBody>
          <a:bodyPr vert="horz" lIns="91440" tIns="45720" rIns="91440" bIns="45720" rtlCol="0" anchor="t">
            <a:noAutofit/>
          </a:bodyPr>
          <a:lstStyle/>
          <a:p>
            <a:r>
              <a:rPr lang="en-US" dirty="0"/>
              <a:t>Student with an IEP transfers into school from out of state</a:t>
            </a:r>
          </a:p>
          <a:p>
            <a:r>
              <a:rPr lang="en-US" dirty="0"/>
              <a:t>Out of state IEP had 120 minutes weekly of Speech and Language as a related services </a:t>
            </a:r>
          </a:p>
          <a:p>
            <a:r>
              <a:rPr lang="en-US" dirty="0"/>
              <a:t>New school wrote up IEP with three 30-minute sessions for a total of 90 minutes weekly</a:t>
            </a:r>
          </a:p>
          <a:p>
            <a:r>
              <a:rPr lang="en-US" dirty="0"/>
              <a:t>What result?</a:t>
            </a:r>
          </a:p>
        </p:txBody>
      </p:sp>
    </p:spTree>
    <p:extLst>
      <p:ext uri="{BB962C8B-B14F-4D97-AF65-F5344CB8AC3E}">
        <p14:creationId xmlns:p14="http://schemas.microsoft.com/office/powerpoint/2010/main" val="2140225990"/>
      </p:ext>
    </p:extLst>
  </p:cSld>
  <p:clrMapOvr>
    <a:masterClrMapping/>
  </p:clrMapOvr>
  <mc:AlternateContent xmlns:mc="http://schemas.openxmlformats.org/markup-compatibility/2006" xmlns:p14="http://schemas.microsoft.com/office/powerpoint/2010/main">
    <mc:Choice Requires="p14">
      <p:transition spd="slow" p14:dur="2000" advTm="50519"/>
    </mc:Choice>
    <mc:Fallback xmlns="">
      <p:transition spd="slow" advTm="505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 </a:t>
            </a:r>
          </a:p>
        </p:txBody>
      </p:sp>
      <p:sp>
        <p:nvSpPr>
          <p:cNvPr id="3" name="Content Placeholder 2"/>
          <p:cNvSpPr>
            <a:spLocks noGrp="1"/>
          </p:cNvSpPr>
          <p:nvPr>
            <p:ph idx="1"/>
          </p:nvPr>
        </p:nvSpPr>
        <p:spPr/>
        <p:txBody>
          <a:bodyPr vert="horz" lIns="91440" tIns="45720" rIns="91440" bIns="45720" rtlCol="0" anchor="t">
            <a:noAutofit/>
          </a:bodyPr>
          <a:lstStyle/>
          <a:p>
            <a:endParaRPr lang="en-US" sz="3600" dirty="0">
              <a:latin typeface="Tahoma"/>
              <a:ea typeface="Tahoma"/>
              <a:cs typeface="Tahoma"/>
            </a:endParaRPr>
          </a:p>
          <a:p>
            <a:pPr marL="0" indent="0">
              <a:buNone/>
            </a:pPr>
            <a:r>
              <a:rPr lang="en-US" sz="3600" dirty="0">
                <a:latin typeface="Tahoma"/>
                <a:ea typeface="Tahoma"/>
                <a:cs typeface="Tahoma"/>
              </a:rPr>
              <a:t>To advance the quality of life, dignity, equality, self determination, and freedom of choice of persons with disabilities through collaboration, education, advocacy, as well as legal and legislative strategies. </a:t>
            </a:r>
            <a:endParaRPr lang="en-US" dirty="0"/>
          </a:p>
        </p:txBody>
      </p:sp>
    </p:spTree>
    <p:extLst>
      <p:ext uri="{BB962C8B-B14F-4D97-AF65-F5344CB8AC3E}">
        <p14:creationId xmlns:p14="http://schemas.microsoft.com/office/powerpoint/2010/main" val="3310750807"/>
      </p:ext>
    </p:extLst>
  </p:cSld>
  <p:clrMapOvr>
    <a:masterClrMapping/>
  </p:clrMapOvr>
  <mc:AlternateContent xmlns:mc="http://schemas.openxmlformats.org/markup-compatibility/2006" xmlns:p14="http://schemas.microsoft.com/office/powerpoint/2010/main">
    <mc:Choice Requires="p14">
      <p:transition spd="slow" p14:dur="2000" advTm="15484"/>
    </mc:Choice>
    <mc:Fallback xmlns="">
      <p:transition spd="slow" advTm="1548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CEAA-EA14-4656-93A6-EA8EC502FD26}"/>
              </a:ext>
            </a:extLst>
          </p:cNvPr>
          <p:cNvSpPr>
            <a:spLocks noGrp="1"/>
          </p:cNvSpPr>
          <p:nvPr>
            <p:ph type="title"/>
          </p:nvPr>
        </p:nvSpPr>
        <p:spPr/>
        <p:txBody>
          <a:bodyPr/>
          <a:lstStyle/>
          <a:p>
            <a:r>
              <a:rPr lang="en-US" dirty="0">
                <a:latin typeface="Tahoma"/>
                <a:ea typeface="Tahoma"/>
                <a:cs typeface="Tahoma"/>
              </a:rPr>
              <a:t>Resources </a:t>
            </a:r>
            <a:endParaRPr lang="en-US" dirty="0"/>
          </a:p>
        </p:txBody>
      </p:sp>
      <p:sp>
        <p:nvSpPr>
          <p:cNvPr id="3" name="Content Placeholder 2">
            <a:extLst>
              <a:ext uri="{FF2B5EF4-FFF2-40B4-BE49-F238E27FC236}">
                <a16:creationId xmlns:a16="http://schemas.microsoft.com/office/drawing/2014/main" id="{D82B7079-D648-4202-8660-F9F50344B163}"/>
              </a:ext>
            </a:extLst>
          </p:cNvPr>
          <p:cNvSpPr>
            <a:spLocks noGrp="1"/>
          </p:cNvSpPr>
          <p:nvPr>
            <p:ph idx="1"/>
          </p:nvPr>
        </p:nvSpPr>
        <p:spPr/>
        <p:txBody>
          <a:bodyPr vert="horz" lIns="91440" tIns="45720" rIns="91440" bIns="45720" rtlCol="0" anchor="t">
            <a:noAutofit/>
          </a:bodyPr>
          <a:lstStyle/>
          <a:p>
            <a:endParaRPr lang="en-US" dirty="0">
              <a:latin typeface="Tahoma"/>
              <a:ea typeface="Tahoma"/>
              <a:cs typeface="Tahoma"/>
            </a:endParaRPr>
          </a:p>
          <a:p>
            <a:endParaRPr lang="en-US" dirty="0">
              <a:latin typeface="Tahoma"/>
              <a:ea typeface="Tahoma"/>
              <a:cs typeface="Tahoma"/>
            </a:endParaRPr>
          </a:p>
          <a:p>
            <a:r>
              <a:rPr lang="en-US" dirty="0">
                <a:latin typeface="Tahoma"/>
                <a:ea typeface="Tahoma"/>
                <a:cs typeface="Tahoma"/>
                <a:hlinkClick r:id="" action="ppaction://noaction"/>
              </a:rPr>
              <a:t>http://www.fldoe.org/academics/exceptional-student-edu/</a:t>
            </a:r>
            <a:endParaRPr lang="en-US" dirty="0"/>
          </a:p>
          <a:p>
            <a:r>
              <a:rPr lang="en-US" dirty="0">
                <a:hlinkClick r:id="rId2"/>
              </a:rPr>
              <a:t>https://www2.ed.gov/about/offices/list/ocr/index.html</a:t>
            </a:r>
            <a:endParaRPr lang="en-US" dirty="0"/>
          </a:p>
          <a:p>
            <a:r>
              <a:rPr lang="en-US" dirty="0">
                <a:hlinkClick r:id="rId3"/>
              </a:rPr>
              <a:t>https://www.wrightslaw.com/</a:t>
            </a:r>
            <a:endParaRPr lang="en-US" dirty="0"/>
          </a:p>
          <a:p>
            <a:r>
              <a:rPr lang="en-US" dirty="0">
                <a:hlinkClick r:id="rId4"/>
              </a:rPr>
              <a:t>https://www2.ed.gov/policy/speced/guid/idea/memosdcltrs/qa-covid-19-03-12-2020.pdf</a:t>
            </a:r>
            <a:endParaRPr lang="en-US"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623390834"/>
      </p:ext>
    </p:extLst>
  </p:cSld>
  <p:clrMapOvr>
    <a:masterClrMapping/>
  </p:clrMapOvr>
  <mc:AlternateContent xmlns:mc="http://schemas.openxmlformats.org/markup-compatibility/2006" xmlns:p14="http://schemas.microsoft.com/office/powerpoint/2010/main">
    <mc:Choice Requires="p14">
      <p:transition spd="slow" p14:dur="2000" advTm="10065"/>
    </mc:Choice>
    <mc:Fallback xmlns="">
      <p:transition spd="slow" advTm="1006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5C20-ACA8-4588-AC80-A76A9E02E8DF}"/>
              </a:ext>
            </a:extLst>
          </p:cNvPr>
          <p:cNvSpPr>
            <a:spLocks noGrp="1"/>
          </p:cNvSpPr>
          <p:nvPr>
            <p:ph type="ctrTitle"/>
          </p:nvPr>
        </p:nvSpPr>
        <p:spPr/>
        <p:txBody>
          <a:bodyPr/>
          <a:lstStyle/>
          <a:p>
            <a:r>
              <a:rPr lang="en-US" dirty="0">
                <a:latin typeface="Tahoma"/>
                <a:ea typeface="Tahoma"/>
                <a:cs typeface="Tahoma"/>
              </a:rPr>
              <a:t>Contact Us: </a:t>
            </a:r>
            <a:br>
              <a:rPr lang="en-US" dirty="0">
                <a:latin typeface="Tahoma"/>
                <a:ea typeface="Tahoma"/>
                <a:cs typeface="Tahoma"/>
              </a:rPr>
            </a:br>
            <a:r>
              <a:rPr lang="en-US" sz="4000" dirty="0">
                <a:latin typeface="Tahoma"/>
                <a:ea typeface="Tahoma"/>
                <a:cs typeface="Tahoma"/>
              </a:rPr>
              <a:t>800.342.0823</a:t>
            </a:r>
            <a:endParaRPr lang="en-US" sz="4000" dirty="0"/>
          </a:p>
        </p:txBody>
      </p:sp>
      <p:sp>
        <p:nvSpPr>
          <p:cNvPr id="3" name="Subtitle 2">
            <a:extLst>
              <a:ext uri="{FF2B5EF4-FFF2-40B4-BE49-F238E27FC236}">
                <a16:creationId xmlns:a16="http://schemas.microsoft.com/office/drawing/2014/main" id="{E729E430-7E46-48B8-9C2A-C113B42BBF5F}"/>
              </a:ext>
            </a:extLst>
          </p:cNvPr>
          <p:cNvSpPr>
            <a:spLocks noGrp="1"/>
          </p:cNvSpPr>
          <p:nvPr>
            <p:ph type="subTitle" idx="1"/>
          </p:nvPr>
        </p:nvSpPr>
        <p:spPr/>
        <p:txBody>
          <a:bodyPr vert="horz" lIns="91440" tIns="45720" rIns="91440" bIns="45720" rtlCol="0" anchor="t">
            <a:normAutofit/>
          </a:bodyPr>
          <a:lstStyle/>
          <a:p>
            <a:r>
              <a:rPr lang="en-US" sz="3200" dirty="0">
                <a:latin typeface="Tahoma"/>
                <a:ea typeface="Tahoma"/>
                <a:cs typeface="Tahoma"/>
              </a:rPr>
              <a:t>www.disabilityrightsflorida.org</a:t>
            </a:r>
            <a:endParaRPr lang="en-US" sz="3200" dirty="0"/>
          </a:p>
        </p:txBody>
      </p:sp>
    </p:spTree>
    <p:extLst>
      <p:ext uri="{BB962C8B-B14F-4D97-AF65-F5344CB8AC3E}">
        <p14:creationId xmlns:p14="http://schemas.microsoft.com/office/powerpoint/2010/main" val="1459952008"/>
      </p:ext>
    </p:extLst>
  </p:cSld>
  <p:clrMapOvr>
    <a:masterClrMapping/>
  </p:clrMapOvr>
  <mc:AlternateContent xmlns:mc="http://schemas.openxmlformats.org/markup-compatibility/2006" xmlns:p14="http://schemas.microsoft.com/office/powerpoint/2010/main">
    <mc:Choice Requires="p14">
      <p:transition spd="slow" p14:dur="2000" advTm="22105"/>
    </mc:Choice>
    <mc:Fallback xmlns="">
      <p:transition spd="slow" advTm="221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Your Presenter </a:t>
            </a:r>
          </a:p>
        </p:txBody>
      </p:sp>
      <p:sp>
        <p:nvSpPr>
          <p:cNvPr id="3" name="Content Placeholder 2"/>
          <p:cNvSpPr>
            <a:spLocks noGrp="1"/>
          </p:cNvSpPr>
          <p:nvPr>
            <p:ph idx="1"/>
          </p:nvPr>
        </p:nvSpPr>
        <p:spPr/>
        <p:txBody>
          <a:bodyPr/>
          <a:lstStyle/>
          <a:p>
            <a:r>
              <a:rPr lang="en-US" dirty="0"/>
              <a:t>Ms. Castane-Blanco has worked with Disability Rights Florida since 2019. She received her law degree from St. Thomas University School of Law, and her Bachelor of Science from the University of Central Florida.</a:t>
            </a:r>
          </a:p>
          <a:p>
            <a:r>
              <a:rPr lang="en-US" dirty="0"/>
              <a:t>Ms. Castane-Blanco is a member of the Florida State Bar. She is a Staff Attorney with Disability Rights Florida on the Advocacy, Education, and Outreach Team. Ms. Castane-Blanco’s work focuses primarily on primary and secondary special education.</a:t>
            </a:r>
          </a:p>
          <a:p>
            <a:r>
              <a:rPr lang="en-US" dirty="0"/>
              <a:t>Ms. Castane-Blanco is admitted to practice in the U.S. District Courts for the Southern, Middle, and Northern Districts of Florida.</a:t>
            </a:r>
          </a:p>
          <a:p>
            <a:endParaRPr lang="en-US" dirty="0"/>
          </a:p>
        </p:txBody>
      </p:sp>
    </p:spTree>
    <p:extLst>
      <p:ext uri="{BB962C8B-B14F-4D97-AF65-F5344CB8AC3E}">
        <p14:creationId xmlns:p14="http://schemas.microsoft.com/office/powerpoint/2010/main" val="507707325"/>
      </p:ext>
    </p:extLst>
  </p:cSld>
  <p:clrMapOvr>
    <a:masterClrMapping/>
  </p:clrMapOvr>
  <mc:AlternateContent xmlns:mc="http://schemas.openxmlformats.org/markup-compatibility/2006" xmlns:p14="http://schemas.microsoft.com/office/powerpoint/2010/main">
    <mc:Choice Requires="p14">
      <p:transition spd="slow" p14:dur="2000" advTm="32993"/>
    </mc:Choice>
    <mc:Fallback xmlns="">
      <p:transition spd="slow" advTm="329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 </a:t>
            </a:r>
          </a:p>
        </p:txBody>
      </p:sp>
      <p:sp>
        <p:nvSpPr>
          <p:cNvPr id="3" name="Content Placeholder 2"/>
          <p:cNvSpPr>
            <a:spLocks noGrp="1"/>
          </p:cNvSpPr>
          <p:nvPr>
            <p:ph idx="1"/>
          </p:nvPr>
        </p:nvSpPr>
        <p:spPr/>
        <p:txBody>
          <a:bodyPr vert="horz" lIns="91440" tIns="45720" rIns="91440" bIns="45720" rtlCol="0" anchor="t">
            <a:noAutofit/>
          </a:bodyPr>
          <a:lstStyle/>
          <a:p>
            <a:r>
              <a:rPr lang="en-US" sz="3200" dirty="0">
                <a:latin typeface="Tahoma"/>
                <a:ea typeface="Tahoma"/>
                <a:cs typeface="Tahoma"/>
              </a:rPr>
              <a:t>What is Compensatory Education </a:t>
            </a:r>
          </a:p>
          <a:p>
            <a:r>
              <a:rPr lang="en-US" sz="3200" dirty="0">
                <a:latin typeface="Tahoma"/>
                <a:ea typeface="Tahoma"/>
                <a:cs typeface="Tahoma"/>
              </a:rPr>
              <a:t>Case Examples and Laws</a:t>
            </a:r>
          </a:p>
          <a:p>
            <a:r>
              <a:rPr lang="en-US" sz="3200" dirty="0"/>
              <a:t>Advocacy and Legal Strategies </a:t>
            </a:r>
          </a:p>
          <a:p>
            <a:r>
              <a:rPr lang="en-US" sz="3200" dirty="0">
                <a:latin typeface="Tahoma"/>
                <a:ea typeface="Tahoma"/>
                <a:cs typeface="Tahoma"/>
              </a:rPr>
              <a:t>Hypotheticals </a:t>
            </a:r>
            <a:endParaRPr lang="en-US" sz="3200" dirty="0"/>
          </a:p>
          <a:p>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564095908"/>
      </p:ext>
    </p:extLst>
  </p:cSld>
  <p:clrMapOvr>
    <a:masterClrMapping/>
  </p:clrMapOvr>
  <mc:AlternateContent xmlns:mc="http://schemas.openxmlformats.org/markup-compatibility/2006" xmlns:p14="http://schemas.microsoft.com/office/powerpoint/2010/main">
    <mc:Choice Requires="p14">
      <p:transition spd="slow" p14:dur="2000" advTm="9959"/>
    </mc:Choice>
    <mc:Fallback xmlns="">
      <p:transition spd="slow" advTm="99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226"/>
            <a:ext cx="10515600" cy="908783"/>
          </a:xfrm>
        </p:spPr>
        <p:txBody>
          <a:bodyPr/>
          <a:lstStyle/>
          <a:p>
            <a:r>
              <a:rPr lang="en-US" dirty="0"/>
              <a:t>Legal Authority </a:t>
            </a:r>
          </a:p>
        </p:txBody>
      </p:sp>
      <p:sp>
        <p:nvSpPr>
          <p:cNvPr id="3" name="Content Placeholder 2"/>
          <p:cNvSpPr>
            <a:spLocks noGrp="1"/>
          </p:cNvSpPr>
          <p:nvPr>
            <p:ph idx="1"/>
          </p:nvPr>
        </p:nvSpPr>
        <p:spPr/>
        <p:txBody>
          <a:bodyPr/>
          <a:lstStyle/>
          <a:p>
            <a:pPr marL="0" indent="0">
              <a:buNone/>
            </a:pPr>
            <a:r>
              <a:rPr lang="en-US" sz="2800" dirty="0"/>
              <a:t>Where is compensatory education found in the Individuals with Disabilities Education Act (IDEA)?</a:t>
            </a:r>
          </a:p>
          <a:p>
            <a:pPr marL="0" indent="0">
              <a:buNone/>
            </a:pPr>
            <a:endParaRPr lang="en-US" sz="800" dirty="0"/>
          </a:p>
          <a:p>
            <a:pPr lvl="1"/>
            <a:r>
              <a:rPr lang="en-US" sz="2400" dirty="0"/>
              <a:t>It is not. Compensatory Education has been established through case law when there is a failure of an educational agency to provide FAPE to a student with a disability as required by IDEA. G v. Fort Bragg Dependent Sch. 343 F.3d 295, 309 (4</a:t>
            </a:r>
            <a:r>
              <a:rPr lang="en-US" sz="2400" baseline="30000" dirty="0"/>
              <a:t>th</a:t>
            </a:r>
            <a:r>
              <a:rPr lang="en-US" sz="2400" dirty="0"/>
              <a:t> Cir. 2003)</a:t>
            </a:r>
          </a:p>
          <a:p>
            <a:pPr marL="457200" lvl="1" indent="0">
              <a:buNone/>
            </a:pPr>
            <a:endParaRPr lang="en-US" sz="2400" dirty="0"/>
          </a:p>
          <a:p>
            <a:pPr lvl="1"/>
            <a:r>
              <a:rPr lang="en-US" sz="2400" dirty="0"/>
              <a:t>IDEA “authorizes the court to ‘grant such relief as the court determines appropriate’”. </a:t>
            </a:r>
            <a:r>
              <a:rPr lang="en-US" sz="2400" i="1" dirty="0"/>
              <a:t>Bd. Of Educ. Of Oak Park &amp; River Forest High Sch. Dist. 200 v. Todd A.</a:t>
            </a:r>
            <a:r>
              <a:rPr lang="en-US" sz="2400" dirty="0"/>
              <a:t>, 79 F.3d 654, 656 (7</a:t>
            </a:r>
            <a:r>
              <a:rPr lang="en-US" sz="2400" baseline="30000" dirty="0"/>
              <a:t>th</a:t>
            </a:r>
            <a:r>
              <a:rPr lang="en-US" sz="2400" dirty="0"/>
              <a:t> Cir. 1996).</a:t>
            </a:r>
          </a:p>
          <a:p>
            <a:pPr marL="457200" lvl="1" indent="0">
              <a:buNone/>
            </a:pPr>
            <a:endParaRPr lang="en-US" dirty="0"/>
          </a:p>
        </p:txBody>
      </p:sp>
    </p:spTree>
    <p:extLst>
      <p:ext uri="{BB962C8B-B14F-4D97-AF65-F5344CB8AC3E}">
        <p14:creationId xmlns:p14="http://schemas.microsoft.com/office/powerpoint/2010/main" val="2736951911"/>
      </p:ext>
    </p:extLst>
  </p:cSld>
  <p:clrMapOvr>
    <a:masterClrMapping/>
  </p:clrMapOvr>
  <mc:AlternateContent xmlns:mc="http://schemas.openxmlformats.org/markup-compatibility/2006" xmlns:p14="http://schemas.microsoft.com/office/powerpoint/2010/main">
    <mc:Choice Requires="p14">
      <p:transition spd="slow" p14:dur="2000" advTm="28659"/>
    </mc:Choice>
    <mc:Fallback xmlns="">
      <p:transition spd="slow" advTm="286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D161-BF56-40D6-9CD0-21161D44C61B}"/>
              </a:ext>
            </a:extLst>
          </p:cNvPr>
          <p:cNvSpPr>
            <a:spLocks noGrp="1"/>
          </p:cNvSpPr>
          <p:nvPr>
            <p:ph type="title"/>
          </p:nvPr>
        </p:nvSpPr>
        <p:spPr/>
        <p:txBody>
          <a:bodyPr/>
          <a:lstStyle/>
          <a:p>
            <a:r>
              <a:rPr lang="en-US">
                <a:latin typeface="Tahoma"/>
                <a:ea typeface="Tahoma"/>
                <a:cs typeface="Tahoma"/>
              </a:rPr>
              <a:t>IDEA </a:t>
            </a:r>
            <a:endParaRPr lang="en-US"/>
          </a:p>
        </p:txBody>
      </p:sp>
      <p:sp>
        <p:nvSpPr>
          <p:cNvPr id="3" name="Content Placeholder 2">
            <a:extLst>
              <a:ext uri="{FF2B5EF4-FFF2-40B4-BE49-F238E27FC236}">
                <a16:creationId xmlns:a16="http://schemas.microsoft.com/office/drawing/2014/main" id="{7E21E4BA-EC80-4030-9582-C25006BFB2D8}"/>
              </a:ext>
            </a:extLst>
          </p:cNvPr>
          <p:cNvSpPr>
            <a:spLocks noGrp="1"/>
          </p:cNvSpPr>
          <p:nvPr>
            <p:ph idx="1"/>
          </p:nvPr>
        </p:nvSpPr>
        <p:spPr/>
        <p:txBody>
          <a:bodyPr vert="horz" lIns="91440" tIns="45720" rIns="91440" bIns="45720" rtlCol="0" anchor="t">
            <a:noAutofit/>
          </a:bodyPr>
          <a:lstStyle/>
          <a:p>
            <a:pPr marL="0" indent="0">
              <a:buNone/>
            </a:pPr>
            <a:endParaRPr lang="en-US" dirty="0">
              <a:latin typeface="Tahoma"/>
              <a:ea typeface="Tahoma"/>
              <a:cs typeface="Tahoma"/>
            </a:endParaRPr>
          </a:p>
          <a:p>
            <a:pPr marL="0" indent="0">
              <a:buNone/>
            </a:pPr>
            <a:r>
              <a:rPr lang="en-US" sz="2800" dirty="0">
                <a:latin typeface="Tahoma"/>
                <a:ea typeface="Tahoma"/>
                <a:cs typeface="Tahoma"/>
              </a:rPr>
              <a:t>The IDEA</a:t>
            </a:r>
            <a:r>
              <a:rPr lang="en-US" sz="2800" b="1" dirty="0">
                <a:latin typeface="Tahoma"/>
                <a:ea typeface="Tahoma"/>
                <a:cs typeface="Tahoma"/>
              </a:rPr>
              <a:t> </a:t>
            </a:r>
            <a:r>
              <a:rPr lang="en-US" sz="2800" dirty="0">
                <a:latin typeface="Tahoma"/>
                <a:ea typeface="Tahoma"/>
                <a:cs typeface="Tahoma"/>
              </a:rPr>
              <a:t>makes available a free appropriate public education (FAPE) to eligible children with disabilities throughout the nation and ensures special education and related services to those children.</a:t>
            </a:r>
          </a:p>
          <a:p>
            <a:pPr marL="0" indent="0">
              <a:buNone/>
            </a:pPr>
            <a:endParaRPr lang="en-US" sz="2800" dirty="0">
              <a:latin typeface="Tahoma"/>
              <a:ea typeface="Tahoma"/>
              <a:cs typeface="Tahoma"/>
            </a:endParaRPr>
          </a:p>
          <a:p>
            <a:pPr marL="0" indent="0">
              <a:buNone/>
            </a:pPr>
            <a:r>
              <a:rPr lang="en-US" sz="2800" dirty="0"/>
              <a:t>* Individuals with Disabilities Education Act (IDEA), 20 U.S.C. §1400, </a:t>
            </a:r>
            <a:r>
              <a:rPr lang="en-US" sz="2800" i="1" dirty="0"/>
              <a:t>et seq</a:t>
            </a:r>
            <a:r>
              <a:rPr lang="en-US" sz="2800" dirty="0"/>
              <a:t>. and its implementing regulations at, 34 C.F.R. Part 300. </a:t>
            </a:r>
          </a:p>
          <a:p>
            <a:pPr marL="0" indent="0">
              <a:buNone/>
            </a:pPr>
            <a:endParaRPr lang="en-US" sz="2800" dirty="0"/>
          </a:p>
          <a:p>
            <a:pPr>
              <a:buFont typeface="Arial"/>
              <a:buChar char="•"/>
            </a:pPr>
            <a:endParaRPr lang="en-US" dirty="0">
              <a:latin typeface="Tahoma"/>
              <a:ea typeface="Tahoma"/>
              <a:cs typeface="Tahoma"/>
            </a:endParaRPr>
          </a:p>
          <a:p>
            <a:pPr marL="0" indent="0">
              <a:buNone/>
            </a:pPr>
            <a:endParaRPr lang="en-US" dirty="0">
              <a:latin typeface="Tahoma"/>
              <a:ea typeface="Tahoma"/>
              <a:cs typeface="Tahoma"/>
            </a:endParaRPr>
          </a:p>
          <a:p>
            <a:pPr>
              <a:buFont typeface="Arial"/>
              <a:buChar char="•"/>
            </a:pPr>
            <a:endParaRPr lang="en-US" dirty="0">
              <a:latin typeface="Tahoma"/>
              <a:ea typeface="Tahoma"/>
              <a:cs typeface="Tahoma"/>
            </a:endParaRPr>
          </a:p>
          <a:p>
            <a:pPr marL="0" indent="0">
              <a:buNone/>
            </a:pPr>
            <a:endParaRPr lang="en-US" dirty="0">
              <a:latin typeface="Tahoma"/>
              <a:ea typeface="Tahoma"/>
              <a:cs typeface="Tahoma"/>
            </a:endParaRPr>
          </a:p>
        </p:txBody>
      </p:sp>
    </p:spTree>
    <p:extLst>
      <p:ext uri="{BB962C8B-B14F-4D97-AF65-F5344CB8AC3E}">
        <p14:creationId xmlns:p14="http://schemas.microsoft.com/office/powerpoint/2010/main" val="2088194636"/>
      </p:ext>
    </p:extLst>
  </p:cSld>
  <p:clrMapOvr>
    <a:masterClrMapping/>
  </p:clrMapOvr>
  <mc:AlternateContent xmlns:mc="http://schemas.openxmlformats.org/markup-compatibility/2006" xmlns:p14="http://schemas.microsoft.com/office/powerpoint/2010/main">
    <mc:Choice Requires="p14">
      <p:transition spd="slow" p14:dur="2000" advTm="14743"/>
    </mc:Choice>
    <mc:Fallback xmlns="">
      <p:transition spd="slow" advTm="147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1CC0-0E3B-480C-BE82-FEE0D619FA90}"/>
              </a:ext>
            </a:extLst>
          </p:cNvPr>
          <p:cNvSpPr>
            <a:spLocks noGrp="1"/>
          </p:cNvSpPr>
          <p:nvPr>
            <p:ph type="title"/>
          </p:nvPr>
        </p:nvSpPr>
        <p:spPr/>
        <p:txBody>
          <a:bodyPr/>
          <a:lstStyle/>
          <a:p>
            <a:r>
              <a:rPr lang="en-US" dirty="0">
                <a:latin typeface="Tahoma"/>
                <a:ea typeface="Tahoma"/>
                <a:cs typeface="Tahoma"/>
              </a:rPr>
              <a:t>IDEA: Eligibility  </a:t>
            </a:r>
            <a:endParaRPr lang="en-US" dirty="0"/>
          </a:p>
        </p:txBody>
      </p:sp>
      <p:sp>
        <p:nvSpPr>
          <p:cNvPr id="3" name="Content Placeholder 2">
            <a:extLst>
              <a:ext uri="{FF2B5EF4-FFF2-40B4-BE49-F238E27FC236}">
                <a16:creationId xmlns:a16="http://schemas.microsoft.com/office/drawing/2014/main" id="{D0679025-F6C7-483C-93CF-26944ABE3EF2}"/>
              </a:ext>
            </a:extLst>
          </p:cNvPr>
          <p:cNvSpPr>
            <a:spLocks noGrp="1"/>
          </p:cNvSpPr>
          <p:nvPr>
            <p:ph sz="half" idx="1"/>
          </p:nvPr>
        </p:nvSpPr>
        <p:spPr>
          <a:xfrm>
            <a:off x="838200" y="1638587"/>
            <a:ext cx="10515600" cy="1246853"/>
          </a:xfrm>
        </p:spPr>
        <p:txBody>
          <a:bodyPr vert="horz" lIns="91440" tIns="45720" rIns="91440" bIns="45720" numCol="1" rtlCol="0" anchor="t">
            <a:noAutofit/>
          </a:bodyPr>
          <a:lstStyle/>
          <a:p>
            <a:pPr marL="0" indent="0">
              <a:buNone/>
            </a:pPr>
            <a:r>
              <a:rPr lang="en-US" dirty="0">
                <a:latin typeface="Tahoma"/>
                <a:ea typeface="Tahoma"/>
                <a:cs typeface="Tahoma"/>
              </a:rPr>
              <a:t>To be eligible for special education under the IDEA, a child must have a disability under one of the following categories and must need special education services and related services: </a:t>
            </a:r>
          </a:p>
          <a:p>
            <a:pPr lvl="1"/>
            <a:endParaRPr lang="en-US" dirty="0">
              <a:latin typeface="Tahoma"/>
              <a:ea typeface="Tahoma"/>
              <a:cs typeface="Tahoma"/>
            </a:endParaRPr>
          </a:p>
        </p:txBody>
      </p:sp>
      <p:sp>
        <p:nvSpPr>
          <p:cNvPr id="7" name="Content Placeholder 2">
            <a:extLst>
              <a:ext uri="{FF2B5EF4-FFF2-40B4-BE49-F238E27FC236}">
                <a16:creationId xmlns:a16="http://schemas.microsoft.com/office/drawing/2014/main" id="{90D98F17-3C8C-4845-B0AE-65564C048E6B}"/>
              </a:ext>
            </a:extLst>
          </p:cNvPr>
          <p:cNvSpPr txBox="1">
            <a:spLocks/>
          </p:cNvSpPr>
          <p:nvPr/>
        </p:nvSpPr>
        <p:spPr>
          <a:xfrm>
            <a:off x="1498600" y="2976880"/>
            <a:ext cx="10104120" cy="3423920"/>
          </a:xfrm>
          <a:prstGeom prst="rect">
            <a:avLst/>
          </a:prstGeom>
        </p:spPr>
        <p:txBody>
          <a:bodyPr vert="horz" lIns="91440" tIns="45720" rIns="91440" bIns="45720" numCol="2"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Tahoma"/>
                <a:ea typeface="Tahoma"/>
                <a:cs typeface="Tahoma"/>
              </a:rPr>
              <a:t>Autism Spectrum Disorder</a:t>
            </a:r>
          </a:p>
          <a:p>
            <a:pPr marL="342900" indent="-342900"/>
            <a:r>
              <a:rPr lang="en-US" dirty="0">
                <a:latin typeface="Tahoma"/>
                <a:ea typeface="Tahoma"/>
                <a:cs typeface="Tahoma"/>
              </a:rPr>
              <a:t>Deaf or Hard-of-Hearing</a:t>
            </a:r>
          </a:p>
          <a:p>
            <a:pPr marL="342900" indent="-342900"/>
            <a:r>
              <a:rPr lang="en-US" dirty="0">
                <a:latin typeface="Tahoma"/>
                <a:ea typeface="Tahoma"/>
                <a:cs typeface="Tahoma"/>
              </a:rPr>
              <a:t>Developmentally Delayed</a:t>
            </a:r>
          </a:p>
          <a:p>
            <a:pPr marL="342900" indent="-342900"/>
            <a:r>
              <a:rPr lang="en-US" dirty="0">
                <a:latin typeface="Tahoma"/>
                <a:ea typeface="Tahoma"/>
                <a:cs typeface="Tahoma"/>
              </a:rPr>
              <a:t>Dual-Sensory Impairment</a:t>
            </a:r>
          </a:p>
          <a:p>
            <a:pPr marL="342900" indent="-342900"/>
            <a:r>
              <a:rPr lang="en-US" dirty="0">
                <a:latin typeface="Tahoma"/>
                <a:ea typeface="Tahoma"/>
                <a:cs typeface="Tahoma"/>
              </a:rPr>
              <a:t>Emotional/Behavioral Disability</a:t>
            </a:r>
          </a:p>
          <a:p>
            <a:pPr marL="342900" indent="-342900"/>
            <a:r>
              <a:rPr lang="en-US" dirty="0">
                <a:latin typeface="Tahoma"/>
                <a:ea typeface="Tahoma"/>
                <a:cs typeface="Tahoma"/>
              </a:rPr>
              <a:t>Intellectual Disabilities</a:t>
            </a:r>
          </a:p>
          <a:p>
            <a:pPr marL="342900" indent="-342900"/>
            <a:r>
              <a:rPr lang="en-US" dirty="0">
                <a:latin typeface="Tahoma"/>
                <a:ea typeface="Tahoma"/>
                <a:cs typeface="Tahoma"/>
              </a:rPr>
              <a:t>Language Impairment</a:t>
            </a:r>
          </a:p>
          <a:p>
            <a:pPr marL="342900" indent="-342900"/>
            <a:r>
              <a:rPr lang="en-US" dirty="0">
                <a:latin typeface="Tahoma"/>
                <a:ea typeface="Tahoma"/>
                <a:cs typeface="Tahoma"/>
              </a:rPr>
              <a:t>Orthopedic Impairment</a:t>
            </a:r>
          </a:p>
          <a:p>
            <a:pPr marL="342900" indent="-342900"/>
            <a:r>
              <a:rPr lang="en-US" dirty="0">
                <a:latin typeface="Tahoma"/>
                <a:ea typeface="Tahoma"/>
                <a:cs typeface="Tahoma"/>
              </a:rPr>
              <a:t>Other Health Impairment</a:t>
            </a:r>
          </a:p>
          <a:p>
            <a:pPr marL="342900" indent="-342900"/>
            <a:r>
              <a:rPr lang="en-US" dirty="0">
                <a:latin typeface="Tahoma"/>
                <a:ea typeface="Tahoma"/>
                <a:cs typeface="Tahoma"/>
              </a:rPr>
              <a:t>Specific Learning Disabilities</a:t>
            </a:r>
          </a:p>
          <a:p>
            <a:pPr marL="342900" indent="-342900"/>
            <a:r>
              <a:rPr lang="en-US" dirty="0">
                <a:latin typeface="Tahoma"/>
                <a:ea typeface="Tahoma"/>
                <a:cs typeface="Tahoma"/>
              </a:rPr>
              <a:t>Speech Impairment</a:t>
            </a:r>
          </a:p>
          <a:p>
            <a:pPr marL="342900" indent="-342900"/>
            <a:r>
              <a:rPr lang="en-US" dirty="0">
                <a:latin typeface="Tahoma"/>
                <a:ea typeface="Tahoma"/>
                <a:cs typeface="Tahoma"/>
              </a:rPr>
              <a:t>Traumatic Brain Injury</a:t>
            </a:r>
          </a:p>
          <a:p>
            <a:pPr marL="342900" indent="-342900"/>
            <a:r>
              <a:rPr lang="en-US" dirty="0">
                <a:latin typeface="Tahoma"/>
                <a:ea typeface="Tahoma"/>
                <a:cs typeface="Tahoma"/>
              </a:rPr>
              <a:t>Visual Impairment</a:t>
            </a:r>
            <a:endParaRPr lang="en-US" dirty="0"/>
          </a:p>
          <a:p>
            <a:pPr lvl="1"/>
            <a:endParaRPr lang="en-US" dirty="0">
              <a:latin typeface="Tahoma"/>
              <a:ea typeface="Tahoma"/>
              <a:cs typeface="Tahoma"/>
            </a:endParaRPr>
          </a:p>
        </p:txBody>
      </p:sp>
    </p:spTree>
    <p:extLst>
      <p:ext uri="{BB962C8B-B14F-4D97-AF65-F5344CB8AC3E}">
        <p14:creationId xmlns:p14="http://schemas.microsoft.com/office/powerpoint/2010/main" val="3132034577"/>
      </p:ext>
    </p:extLst>
  </p:cSld>
  <p:clrMapOvr>
    <a:masterClrMapping/>
  </p:clrMapOvr>
  <mc:AlternateContent xmlns:mc="http://schemas.openxmlformats.org/markup-compatibility/2006" xmlns:p14="http://schemas.microsoft.com/office/powerpoint/2010/main">
    <mc:Choice Requires="p14">
      <p:transition spd="slow" p14:dur="2000" advTm="40205"/>
    </mc:Choice>
    <mc:Fallback xmlns="">
      <p:transition spd="slow" advTm="402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527"/>
            <a:ext cx="10515600" cy="908783"/>
          </a:xfrm>
        </p:spPr>
        <p:txBody>
          <a:bodyPr>
            <a:normAutofit fontScale="90000"/>
          </a:bodyPr>
          <a:lstStyle/>
          <a:p>
            <a:r>
              <a:rPr lang="en-US" dirty="0">
                <a:latin typeface="Tahoma"/>
                <a:ea typeface="Tahoma"/>
                <a:cs typeface="Tahoma"/>
              </a:rPr>
              <a:t>6A-1.045111 Hourly Equivalent to </a:t>
            </a:r>
            <a:br>
              <a:rPr lang="en-US" dirty="0">
                <a:latin typeface="Tahoma"/>
                <a:ea typeface="Tahoma"/>
                <a:cs typeface="Tahoma"/>
              </a:rPr>
            </a:br>
            <a:r>
              <a:rPr lang="en-US" dirty="0">
                <a:latin typeface="Tahoma"/>
                <a:ea typeface="Tahoma"/>
                <a:cs typeface="Tahoma"/>
              </a:rPr>
              <a:t>180-Day School Year</a:t>
            </a:r>
            <a:endParaRPr lang="en-US" u="sng" dirty="0"/>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dirty="0">
                <a:latin typeface="Tahoma"/>
                <a:ea typeface="Tahoma"/>
                <a:cs typeface="Tahoma"/>
              </a:rPr>
              <a:t>State Board Rule 6A-1.045111 states, each school district shall operate all schools for a term of 180 actual teaching days or the hourly equivalent of 180 actual teaching days.</a:t>
            </a:r>
          </a:p>
          <a:p>
            <a:pPr marL="0" indent="0">
              <a:buNone/>
            </a:pPr>
            <a:endParaRPr lang="en-US" dirty="0">
              <a:latin typeface="Tahoma"/>
              <a:ea typeface="Tahoma"/>
              <a:cs typeface="Tahoma"/>
            </a:endParaRPr>
          </a:p>
          <a:p>
            <a:pPr lvl="1"/>
            <a:r>
              <a:rPr lang="en-US" dirty="0">
                <a:latin typeface="Tahoma"/>
                <a:ea typeface="Tahoma"/>
                <a:cs typeface="Tahoma"/>
              </a:rPr>
              <a:t>Grades Kindergarten - 3: No fewer than 720 total instructional hours</a:t>
            </a:r>
          </a:p>
          <a:p>
            <a:pPr marL="457200" lvl="1" indent="0">
              <a:buNone/>
            </a:pPr>
            <a:endParaRPr lang="en-US" dirty="0">
              <a:latin typeface="Tahoma"/>
              <a:ea typeface="Tahoma"/>
              <a:cs typeface="Tahoma"/>
            </a:endParaRPr>
          </a:p>
          <a:p>
            <a:pPr lvl="1"/>
            <a:r>
              <a:rPr lang="en-US" dirty="0">
                <a:latin typeface="Tahoma"/>
                <a:ea typeface="Tahoma"/>
                <a:cs typeface="Tahoma"/>
              </a:rPr>
              <a:t>Authorized prekindergarten ESE program: No fewer than 720 total instructional hours</a:t>
            </a:r>
          </a:p>
          <a:p>
            <a:pPr marL="457200" lvl="1" indent="0">
              <a:buNone/>
            </a:pPr>
            <a:endParaRPr lang="en-US" dirty="0">
              <a:latin typeface="Tahoma"/>
              <a:ea typeface="Tahoma"/>
              <a:cs typeface="Tahoma"/>
            </a:endParaRPr>
          </a:p>
          <a:p>
            <a:pPr lvl="1"/>
            <a:r>
              <a:rPr lang="en-US" dirty="0">
                <a:latin typeface="Tahoma"/>
                <a:ea typeface="Tahoma"/>
                <a:cs typeface="Tahoma"/>
              </a:rPr>
              <a:t>Grades 4 - 12: No fewer than 900 total instructional hours</a:t>
            </a:r>
            <a:endParaRPr lang="en-US" dirty="0"/>
          </a:p>
        </p:txBody>
      </p:sp>
    </p:spTree>
    <p:extLst>
      <p:ext uri="{BB962C8B-B14F-4D97-AF65-F5344CB8AC3E}">
        <p14:creationId xmlns:p14="http://schemas.microsoft.com/office/powerpoint/2010/main" val="2456435511"/>
      </p:ext>
    </p:extLst>
  </p:cSld>
  <p:clrMapOvr>
    <a:masterClrMapping/>
  </p:clrMapOvr>
  <mc:AlternateContent xmlns:mc="http://schemas.openxmlformats.org/markup-compatibility/2006" xmlns:p14="http://schemas.microsoft.com/office/powerpoint/2010/main">
    <mc:Choice Requires="p14">
      <p:transition spd="slow" p14:dur="2000" advTm="37477"/>
    </mc:Choice>
    <mc:Fallback xmlns="">
      <p:transition spd="slow" advTm="37477"/>
    </mc:Fallback>
  </mc:AlternateContent>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DRF_2019_Light_Theme</Template>
  <TotalTime>10006</TotalTime>
  <Words>2636</Words>
  <Application>Microsoft Office PowerPoint</Application>
  <PresentationFormat>Widescreen</PresentationFormat>
  <Paragraphs>209</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Tahoma</vt:lpstr>
      <vt:lpstr>DRF_2019_Light</vt:lpstr>
      <vt:lpstr>Compensatory Education:  What is it and Do I Need it?</vt:lpstr>
      <vt:lpstr>Disability Rights Florida </vt:lpstr>
      <vt:lpstr>Our Mission </vt:lpstr>
      <vt:lpstr>About Your Presenter </vt:lpstr>
      <vt:lpstr>What We Will Cover </vt:lpstr>
      <vt:lpstr>Legal Authority </vt:lpstr>
      <vt:lpstr>IDEA </vt:lpstr>
      <vt:lpstr>IDEA: Eligibility  </vt:lpstr>
      <vt:lpstr>6A-1.045111 Hourly Equivalent to  180-Day School Year</vt:lpstr>
      <vt:lpstr>What is Compensatory Education?</vt:lpstr>
      <vt:lpstr>When to consider compensatory  education?</vt:lpstr>
      <vt:lpstr>Case Law</vt:lpstr>
      <vt:lpstr>Case Law: Draper</vt:lpstr>
      <vt:lpstr>Case Law: Strawn</vt:lpstr>
      <vt:lpstr>Case Law: MC </vt:lpstr>
      <vt:lpstr>Standard of Educational Benefit</vt:lpstr>
      <vt:lpstr>Calculation 1 of 3</vt:lpstr>
      <vt:lpstr>Calculation 2 of 3</vt:lpstr>
      <vt:lpstr>Calculation 3 of 3</vt:lpstr>
      <vt:lpstr>Extended School Year 1 of 2  </vt:lpstr>
      <vt:lpstr>Extended School Year 2 of 2</vt:lpstr>
      <vt:lpstr>Factors Outlined by FLDOE</vt:lpstr>
      <vt:lpstr>Compensatory Education</vt:lpstr>
      <vt:lpstr>I think I need it, what should I do?</vt:lpstr>
      <vt:lpstr>ADVOCACY AND LEGAL STRATEGIES</vt:lpstr>
      <vt:lpstr>HYPOTHETICAL #1</vt:lpstr>
      <vt:lpstr>HYPOTHETICAL #2</vt:lpstr>
      <vt:lpstr>HYPOTHETICAL #3</vt:lpstr>
      <vt:lpstr>HYPOTHETICAL #4</vt:lpstr>
      <vt:lpstr>Resources </vt:lpstr>
      <vt:lpstr>Contact Us:  800.342.0823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Beyond the Classroom</dc:title>
  <dc:creator>Lauren Eversole</dc:creator>
  <cp:lastModifiedBy>Keith Casebonne</cp:lastModifiedBy>
  <cp:revision>1777</cp:revision>
  <dcterms:created xsi:type="dcterms:W3CDTF">2019-05-20T15:55:33Z</dcterms:created>
  <dcterms:modified xsi:type="dcterms:W3CDTF">2023-06-01T16:31:35Z</dcterms:modified>
</cp:coreProperties>
</file>